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E08B5-804F-4A31-9AAA-38BDD4AE4D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0FF39B-7E04-4EC2-88C9-9A546253FC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82F76-03F8-4F62-8C2A-0D511E782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D3436-7277-456E-AD47-9D3C8FCB1998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7BAE0-B473-495F-84C7-1B3792C48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C72CD-EA2C-4E49-90D3-EC430FCC5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BA91C-2D41-40D0-9783-A5BA05470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194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CDDC1-2493-4F2F-BB81-29AFAE685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6103F0-F146-49A1-A803-0BF17BFDC1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662C6-F142-400D-BDD8-09E891E4C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D3436-7277-456E-AD47-9D3C8FCB1998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16FF8-142A-4576-BD7B-6241C2998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5778C-3AF0-4312-BF67-FF8322A0E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BA91C-2D41-40D0-9783-A5BA05470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60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6C85B9-9EF9-4778-B43D-0D01C4CB97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4E4A64-3ED4-4F26-A76B-F64DA19799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D29B2-0350-4DF6-9109-99BC8DA55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D3436-7277-456E-AD47-9D3C8FCB1998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B332D-3DC7-4921-A7CB-C474B286D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689B9-74AF-495F-B71B-39D99FCAD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BA91C-2D41-40D0-9783-A5BA05470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785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851E1-0C2C-49C7-AEE1-41DF37BBE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5D3C3-020E-4CF4-834B-2EBFA990A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ECBB89-E6BD-4FA4-8456-10B4EC273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D3436-7277-456E-AD47-9D3C8FCB1998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EA7B1-D846-40E1-866B-F97A74CE2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4301A-7663-4A7B-AFE9-26D14255A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BA91C-2D41-40D0-9783-A5BA05470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253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0D210-C451-40E0-8429-AD3FB3141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F56D7C-11C3-41B3-A9E1-9C79FE9C9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37887-6BB0-465C-9AB4-DE344581F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D3436-7277-456E-AD47-9D3C8FCB1998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9F16C-14BF-484C-B1E0-8E6676C0C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185ED1-0D6D-434E-B036-146CE9505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BA91C-2D41-40D0-9783-A5BA05470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22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25351-B174-471E-8C27-435D95414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4734F-3007-47F4-B269-2F80D6EB6C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CCE7F9-F99E-407E-9472-90556747C2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539A92-536B-4010-877D-E40733EFF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D3436-7277-456E-AD47-9D3C8FCB1998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8FE690-D606-4D36-8BC6-70FDAFE19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86A76C-3644-47D1-9ED2-CE3E826CC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BA91C-2D41-40D0-9783-A5BA05470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01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5CCD7-88E0-49C6-BF48-FA5396930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F26C14-633B-42CD-9AF0-AEC22C6AC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073FF9-17F3-4F51-9600-1D8AA8F77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E6D714-BE57-47F3-A4C8-43DB88EFFF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CEE17F-076C-411E-BBC8-A313C26E60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4AF471-37D7-4D3B-89E6-573E9D805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D3436-7277-456E-AD47-9D3C8FCB1998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26A9A5-A080-4F29-8D04-0EDF12D64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3F139D-200F-4D59-8887-EC3E9E80E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BA91C-2D41-40D0-9783-A5BA05470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35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9068E-7BB5-4246-B264-A84A553A0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4FDE16-FF94-479F-A0B0-E507D21C3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D3436-7277-456E-AD47-9D3C8FCB1998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8E87D7-4045-4D9D-BA7F-4BD466085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43E803-44E9-407F-B846-6331581E2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BA91C-2D41-40D0-9783-A5BA05470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38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149E5C-DF99-42D1-B414-CC4D763E6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D3436-7277-456E-AD47-9D3C8FCB1998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4D5945-44CB-4F61-ABE1-1934F9ABE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FC46C1-3B91-404E-A2F7-DAB1C5A6D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BA91C-2D41-40D0-9783-A5BA05470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510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25A6F-5E0E-4AB8-AE39-6FB8EF0C5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68A42-B615-4460-ADA4-F4022F86D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A7D254-613E-44A8-BFD9-A1981BA90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4C99E5-2C9B-44CF-8653-3A955660B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D3436-7277-456E-AD47-9D3C8FCB1998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7F3357-C572-417D-8F7A-901AFBAB1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11B9A7-F6E1-47AB-903C-D6F751405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BA91C-2D41-40D0-9783-A5BA05470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44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34F17-1EB9-4AF7-8515-9EFF4DC1C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0A4D5E-9025-4435-821D-D26F3A4822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FA8401-07CB-4173-8D7E-DC7CCD27B5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6DB7FD-8611-4E75-B5D3-CC2D819CA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D3436-7277-456E-AD47-9D3C8FCB1998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6920DC-A093-4090-BBBE-44271EFE5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D4B323-2AD6-45CE-AEFB-B92D47022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BA91C-2D41-40D0-9783-A5BA05470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26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671AEB-DB7F-47BF-A7E4-B8906D298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988242-C04D-4D96-B07B-1D4BDFA22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D1B59-93D3-4D93-840A-4F28417F6A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D3436-7277-456E-AD47-9D3C8FCB1998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24005-9322-4CCD-93A9-9EDB10AFAD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C28100-8A5A-4A5D-9C00-4D1F924F99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BA91C-2D41-40D0-9783-A5BA05470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svg"/><Relationship Id="rId7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66630" y="-244829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999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867046" y="421410"/>
            <a:ext cx="4936211" cy="4926299"/>
          </a:xfrm>
          <a:custGeom>
            <a:avLst/>
            <a:gdLst/>
            <a:ahLst/>
            <a:cxnLst/>
            <a:rect l="l" t="t" r="r" b="b"/>
            <a:pathLst>
              <a:path w="7404317" h="7389449">
                <a:moveTo>
                  <a:pt x="0" y="0"/>
                </a:moveTo>
                <a:lnTo>
                  <a:pt x="7404318" y="0"/>
                </a:lnTo>
                <a:lnTo>
                  <a:pt x="7404318" y="7389449"/>
                </a:lnTo>
                <a:lnTo>
                  <a:pt x="0" y="73894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7541391" y="527897"/>
            <a:ext cx="4723151" cy="4713325"/>
            <a:chOff x="0" y="0"/>
            <a:chExt cx="812800" cy="81110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1109"/>
            </a:xfrm>
            <a:custGeom>
              <a:avLst/>
              <a:gdLst/>
              <a:ahLst/>
              <a:cxnLst/>
              <a:rect l="l" t="t" r="r" b="b"/>
              <a:pathLst>
                <a:path w="812800" h="811109">
                  <a:moveTo>
                    <a:pt x="406400" y="0"/>
                  </a:moveTo>
                  <a:cubicBezTo>
                    <a:pt x="181951" y="0"/>
                    <a:pt x="0" y="181573"/>
                    <a:pt x="0" y="405555"/>
                  </a:cubicBezTo>
                  <a:cubicBezTo>
                    <a:pt x="0" y="629536"/>
                    <a:pt x="181951" y="811109"/>
                    <a:pt x="406400" y="811109"/>
                  </a:cubicBezTo>
                  <a:cubicBezTo>
                    <a:pt x="630849" y="811109"/>
                    <a:pt x="812800" y="629536"/>
                    <a:pt x="812800" y="405555"/>
                  </a:cubicBezTo>
                  <a:cubicBezTo>
                    <a:pt x="812800" y="181573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7153597" y="685800"/>
            <a:ext cx="4118587" cy="4118571"/>
            <a:chOff x="0" y="0"/>
            <a:chExt cx="6350000" cy="6349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24906" r="-24906"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>
            <a:off x="4586777" y="2884560"/>
            <a:ext cx="3559178" cy="3552031"/>
          </a:xfrm>
          <a:custGeom>
            <a:avLst/>
            <a:gdLst/>
            <a:ahLst/>
            <a:cxnLst/>
            <a:rect l="l" t="t" r="r" b="b"/>
            <a:pathLst>
              <a:path w="5338767" h="5328047">
                <a:moveTo>
                  <a:pt x="0" y="0"/>
                </a:moveTo>
                <a:lnTo>
                  <a:pt x="5338767" y="0"/>
                </a:lnTo>
                <a:lnTo>
                  <a:pt x="5338767" y="5328047"/>
                </a:lnTo>
                <a:lnTo>
                  <a:pt x="0" y="53280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4647139" y="2941348"/>
            <a:ext cx="3405554" cy="3405554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4916427" y="3210643"/>
            <a:ext cx="2866976" cy="2866964"/>
            <a:chOff x="0" y="0"/>
            <a:chExt cx="6350000" cy="634997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-39285" r="-39285"/>
              </a:stretch>
            </a:blipFill>
          </p:spPr>
        </p:sp>
      </p:grpSp>
      <p:sp>
        <p:nvSpPr>
          <p:cNvPr id="15" name="Freeform 15"/>
          <p:cNvSpPr/>
          <p:nvPr/>
        </p:nvSpPr>
        <p:spPr>
          <a:xfrm>
            <a:off x="729358" y="4088544"/>
            <a:ext cx="210693" cy="210693"/>
          </a:xfrm>
          <a:custGeom>
            <a:avLst/>
            <a:gdLst/>
            <a:ahLst/>
            <a:cxnLst/>
            <a:rect l="l" t="t" r="r" b="b"/>
            <a:pathLst>
              <a:path w="316039" h="316039">
                <a:moveTo>
                  <a:pt x="0" y="0"/>
                </a:moveTo>
                <a:lnTo>
                  <a:pt x="316038" y="0"/>
                </a:lnTo>
                <a:lnTo>
                  <a:pt x="316038" y="316039"/>
                </a:lnTo>
                <a:lnTo>
                  <a:pt x="0" y="3160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626819" y="4088544"/>
            <a:ext cx="210693" cy="210693"/>
          </a:xfrm>
          <a:custGeom>
            <a:avLst/>
            <a:gdLst/>
            <a:ahLst/>
            <a:cxnLst/>
            <a:rect l="l" t="t" r="r" b="b"/>
            <a:pathLst>
              <a:path w="316039" h="316039">
                <a:moveTo>
                  <a:pt x="0" y="0"/>
                </a:moveTo>
                <a:lnTo>
                  <a:pt x="316039" y="0"/>
                </a:lnTo>
                <a:lnTo>
                  <a:pt x="316039" y="316039"/>
                </a:lnTo>
                <a:lnTo>
                  <a:pt x="0" y="3160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2524280" y="4088544"/>
            <a:ext cx="210693" cy="210693"/>
          </a:xfrm>
          <a:custGeom>
            <a:avLst/>
            <a:gdLst/>
            <a:ahLst/>
            <a:cxnLst/>
            <a:rect l="l" t="t" r="r" b="b"/>
            <a:pathLst>
              <a:path w="316039" h="316039">
                <a:moveTo>
                  <a:pt x="0" y="0"/>
                </a:moveTo>
                <a:lnTo>
                  <a:pt x="316039" y="0"/>
                </a:lnTo>
                <a:lnTo>
                  <a:pt x="316039" y="316039"/>
                </a:lnTo>
                <a:lnTo>
                  <a:pt x="0" y="31603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11506200" y="5989743"/>
            <a:ext cx="1049308" cy="1049308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13B54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28"/>
                </a:lnSpc>
              </a:pPr>
              <a:endParaRPr sz="1200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0869134" y="5989744"/>
            <a:ext cx="524654" cy="524654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664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28"/>
                </a:lnSpc>
              </a:pPr>
              <a:endParaRPr sz="1200"/>
            </a:p>
          </p:txBody>
        </p:sp>
      </p:grpSp>
      <p:sp>
        <p:nvSpPr>
          <p:cNvPr id="24" name="Freeform 24"/>
          <p:cNvSpPr/>
          <p:nvPr/>
        </p:nvSpPr>
        <p:spPr>
          <a:xfrm>
            <a:off x="5567515" y="1019844"/>
            <a:ext cx="567905" cy="561517"/>
          </a:xfrm>
          <a:custGeom>
            <a:avLst/>
            <a:gdLst/>
            <a:ahLst/>
            <a:cxnLst/>
            <a:rect l="l" t="t" r="r" b="b"/>
            <a:pathLst>
              <a:path w="851858" h="842275">
                <a:moveTo>
                  <a:pt x="0" y="0"/>
                </a:moveTo>
                <a:lnTo>
                  <a:pt x="851859" y="0"/>
                </a:lnTo>
                <a:lnTo>
                  <a:pt x="851859" y="842275"/>
                </a:lnTo>
                <a:lnTo>
                  <a:pt x="0" y="84227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7999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6004244" y="1490280"/>
            <a:ext cx="426074" cy="421281"/>
          </a:xfrm>
          <a:custGeom>
            <a:avLst/>
            <a:gdLst/>
            <a:ahLst/>
            <a:cxnLst/>
            <a:rect l="l" t="t" r="r" b="b"/>
            <a:pathLst>
              <a:path w="639111" h="631921">
                <a:moveTo>
                  <a:pt x="0" y="0"/>
                </a:moveTo>
                <a:lnTo>
                  <a:pt x="639111" y="0"/>
                </a:lnTo>
                <a:lnTo>
                  <a:pt x="639111" y="631921"/>
                </a:lnTo>
                <a:lnTo>
                  <a:pt x="0" y="63192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7999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8594183" y="5501743"/>
            <a:ext cx="295111" cy="291791"/>
          </a:xfrm>
          <a:custGeom>
            <a:avLst/>
            <a:gdLst/>
            <a:ahLst/>
            <a:cxnLst/>
            <a:rect l="l" t="t" r="r" b="b"/>
            <a:pathLst>
              <a:path w="442667" h="437687">
                <a:moveTo>
                  <a:pt x="0" y="0"/>
                </a:moveTo>
                <a:lnTo>
                  <a:pt x="442667" y="0"/>
                </a:lnTo>
                <a:lnTo>
                  <a:pt x="442667" y="437688"/>
                </a:lnTo>
                <a:lnTo>
                  <a:pt x="0" y="43768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7999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8336455" y="5770826"/>
            <a:ext cx="221409" cy="218918"/>
          </a:xfrm>
          <a:custGeom>
            <a:avLst/>
            <a:gdLst/>
            <a:ahLst/>
            <a:cxnLst/>
            <a:rect l="l" t="t" r="r" b="b"/>
            <a:pathLst>
              <a:path w="332113" h="328377">
                <a:moveTo>
                  <a:pt x="0" y="0"/>
                </a:moveTo>
                <a:lnTo>
                  <a:pt x="332113" y="0"/>
                </a:lnTo>
                <a:lnTo>
                  <a:pt x="332113" y="328377"/>
                </a:lnTo>
                <a:lnTo>
                  <a:pt x="0" y="32837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7999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356393" y="575987"/>
            <a:ext cx="4037759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30"/>
              </a:lnSpc>
            </a:pPr>
            <a:r>
              <a:rPr lang="en-US" sz="1466">
                <a:solidFill>
                  <a:srgbClr val="231076"/>
                </a:solidFill>
                <a:latin typeface="TT Chocolates Bold"/>
              </a:rPr>
              <a:t>UNIVERSITY OF BASRAH / COLLEGE OF SCIENCE 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56393" y="1604400"/>
            <a:ext cx="5981467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00"/>
              </a:lnSpc>
            </a:pPr>
            <a:r>
              <a:rPr lang="en-US" sz="1600" dirty="0">
                <a:solidFill>
                  <a:srgbClr val="0E0340"/>
                </a:solidFill>
                <a:latin typeface="TT Chocolates Ultra-Bold"/>
              </a:rPr>
              <a:t>M.SC.</a:t>
            </a:r>
            <a:r>
              <a:rPr lang="en-US" sz="1600">
                <a:solidFill>
                  <a:srgbClr val="0E0340"/>
                </a:solidFill>
                <a:latin typeface="TT Chocolates Ultra-Bold"/>
              </a:rPr>
              <a:t>LECTURE  4</a:t>
            </a:r>
            <a:endParaRPr lang="en-US" sz="1600" dirty="0">
              <a:solidFill>
                <a:srgbClr val="0E0340"/>
              </a:solidFill>
              <a:latin typeface="TT Chocolates Ultra-Bold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132133" y="2444960"/>
            <a:ext cx="4784295" cy="746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53"/>
              </a:lnSpc>
            </a:pPr>
            <a:r>
              <a:rPr lang="en-US" sz="2853" spc="31">
                <a:solidFill>
                  <a:srgbClr val="0E0340"/>
                </a:solidFill>
                <a:latin typeface="Anton"/>
              </a:rPr>
              <a:t>ANTIBIOTIC CLASSIFICATION AND MECHANISM OF ACTION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132133" y="3824855"/>
            <a:ext cx="4262018" cy="1971052"/>
            <a:chOff x="0" y="-285008"/>
            <a:chExt cx="1798713" cy="83185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798713" cy="256761"/>
            </a:xfrm>
            <a:custGeom>
              <a:avLst/>
              <a:gdLst/>
              <a:ahLst/>
              <a:cxnLst/>
              <a:rect l="l" t="t" r="r" b="b"/>
              <a:pathLst>
                <a:path w="1798713" h="256761">
                  <a:moveTo>
                    <a:pt x="0" y="0"/>
                  </a:moveTo>
                  <a:lnTo>
                    <a:pt x="1798713" y="0"/>
                  </a:lnTo>
                  <a:lnTo>
                    <a:pt x="1798713" y="256761"/>
                  </a:lnTo>
                  <a:lnTo>
                    <a:pt x="0" y="256761"/>
                  </a:lnTo>
                  <a:close/>
                </a:path>
              </a:pathLst>
            </a:custGeom>
            <a:solidFill>
              <a:srgbClr val="F8F5FF"/>
            </a:solidFill>
            <a:ln w="9525" cap="sq">
              <a:solidFill>
                <a:srgbClr val="231076"/>
              </a:solidFill>
              <a:prstDash val="solid"/>
              <a:miter/>
            </a:ln>
          </p:spPr>
        </p:sp>
        <p:sp>
          <p:nvSpPr>
            <p:cNvPr id="33" name="TextBox 33"/>
            <p:cNvSpPr txBox="1"/>
            <p:nvPr/>
          </p:nvSpPr>
          <p:spPr>
            <a:xfrm>
              <a:off x="93436" y="-285008"/>
              <a:ext cx="1705277" cy="831850"/>
            </a:xfrm>
            <a:prstGeom prst="rect">
              <a:avLst/>
            </a:prstGeom>
          </p:spPr>
          <p:txBody>
            <a:bodyPr lIns="23040" tIns="23040" rIns="23040" bIns="23040" rtlCol="0" anchor="ctr"/>
            <a:lstStyle/>
            <a:p>
              <a:pPr algn="ctr">
                <a:lnSpc>
                  <a:spcPts val="2238"/>
                </a:lnSpc>
              </a:pPr>
              <a:r>
                <a:rPr lang="en-US" sz="1835" dirty="0">
                  <a:solidFill>
                    <a:srgbClr val="0E0340"/>
                  </a:solidFill>
                  <a:latin typeface="Questrial"/>
                </a:rPr>
                <a:t>Department of Pathological Analyses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49568" y="4974559"/>
            <a:ext cx="4526337" cy="2057403"/>
            <a:chOff x="-122667" y="-94631"/>
            <a:chExt cx="1788182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665515" cy="263186"/>
            </a:xfrm>
            <a:custGeom>
              <a:avLst/>
              <a:gdLst/>
              <a:ahLst/>
              <a:cxnLst/>
              <a:rect l="l" t="t" r="r" b="b"/>
              <a:pathLst>
                <a:path w="1665515" h="263186">
                  <a:moveTo>
                    <a:pt x="0" y="0"/>
                  </a:moveTo>
                  <a:lnTo>
                    <a:pt x="1665515" y="0"/>
                  </a:lnTo>
                  <a:lnTo>
                    <a:pt x="1665515" y="263186"/>
                  </a:lnTo>
                  <a:lnTo>
                    <a:pt x="0" y="263186"/>
                  </a:lnTo>
                  <a:close/>
                </a:path>
              </a:pathLst>
            </a:custGeom>
            <a:solidFill>
              <a:srgbClr val="FBFBF9"/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-122667" y="-94631"/>
              <a:ext cx="1755633" cy="812800"/>
            </a:xfrm>
            <a:prstGeom prst="rect">
              <a:avLst/>
            </a:prstGeom>
          </p:spPr>
          <p:txBody>
            <a:bodyPr lIns="110067" tIns="110067" rIns="110067" bIns="110067" rtlCol="0" anchor="ctr"/>
            <a:lstStyle/>
            <a:p>
              <a:pPr algn="ctr">
                <a:lnSpc>
                  <a:spcPts val="1730"/>
                </a:lnSpc>
              </a:pPr>
              <a:r>
                <a:rPr lang="en-US" sz="1466" dirty="0">
                  <a:solidFill>
                    <a:srgbClr val="000000"/>
                  </a:solidFill>
                  <a:latin typeface="TT Chocolates Bold"/>
                </a:rPr>
                <a:t>Presented by </a:t>
              </a:r>
              <a:r>
                <a:rPr lang="en-US" sz="1466" dirty="0" err="1">
                  <a:solidFill>
                    <a:srgbClr val="000000"/>
                  </a:solidFill>
                  <a:latin typeface="TT Chocolates Bold"/>
                </a:rPr>
                <a:t>Prof.Dr</a:t>
              </a:r>
              <a:r>
                <a:rPr lang="en-US" sz="1466" dirty="0">
                  <a:solidFill>
                    <a:srgbClr val="000000"/>
                  </a:solidFill>
                  <a:latin typeface="TT Chocolates Bold"/>
                </a:rPr>
                <a:t>. </a:t>
              </a:r>
              <a:r>
                <a:rPr lang="en-US" sz="1466" dirty="0" err="1">
                  <a:solidFill>
                    <a:srgbClr val="000000"/>
                  </a:solidFill>
                  <a:latin typeface="TT Chocolates Bold"/>
                </a:rPr>
                <a:t>Saad</a:t>
              </a:r>
              <a:r>
                <a:rPr lang="en-US" sz="1466" dirty="0">
                  <a:solidFill>
                    <a:srgbClr val="000000"/>
                  </a:solidFill>
                  <a:latin typeface="TT Chocolates Bold"/>
                </a:rPr>
                <a:t> S. Mahdi Al-</a:t>
              </a:r>
              <a:r>
                <a:rPr lang="en-US" sz="1466" dirty="0" err="1">
                  <a:solidFill>
                    <a:srgbClr val="000000"/>
                  </a:solidFill>
                  <a:latin typeface="TT Chocolates Bold"/>
                </a:rPr>
                <a:t>Amara</a:t>
              </a:r>
              <a:r>
                <a:rPr lang="en-US" sz="1466" dirty="0" err="1">
                  <a:solidFill>
                    <a:srgbClr val="FFFFFF"/>
                  </a:solidFill>
                  <a:latin typeface="TT Chocolates Bold"/>
                </a:rPr>
                <a:t>di</a:t>
              </a:r>
              <a:r>
                <a:rPr lang="en-US" sz="1466" dirty="0">
                  <a:solidFill>
                    <a:srgbClr val="FFFFFF"/>
                  </a:solidFill>
                  <a:latin typeface="TT Chocolates Bold"/>
                </a:rPr>
                <a:t> Al-Amara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506200" y="5989743"/>
            <a:ext cx="1049308" cy="1049308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13B5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28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869134" y="5989744"/>
            <a:ext cx="524654" cy="52465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66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28"/>
                </a:lnSpc>
              </a:pPr>
              <a:endParaRPr sz="1200"/>
            </a:p>
          </p:txBody>
        </p:sp>
      </p:grpSp>
      <p:sp>
        <p:nvSpPr>
          <p:cNvPr id="8" name="AutoShape 8"/>
          <p:cNvSpPr/>
          <p:nvPr/>
        </p:nvSpPr>
        <p:spPr>
          <a:xfrm>
            <a:off x="0" y="6482647"/>
            <a:ext cx="6096000" cy="0"/>
          </a:xfrm>
          <a:prstGeom prst="line">
            <a:avLst/>
          </a:prstGeom>
          <a:ln w="47625" cap="flat">
            <a:solidFill>
              <a:srgbClr val="004664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9" name="AutoShape 9"/>
          <p:cNvSpPr/>
          <p:nvPr/>
        </p:nvSpPr>
        <p:spPr>
          <a:xfrm>
            <a:off x="10616681" y="430786"/>
            <a:ext cx="1575319" cy="0"/>
          </a:xfrm>
          <a:prstGeom prst="line">
            <a:avLst/>
          </a:prstGeom>
          <a:ln w="47625" cap="flat">
            <a:solidFill>
              <a:srgbClr val="004664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10" name="Freeform 10"/>
          <p:cNvSpPr/>
          <p:nvPr/>
        </p:nvSpPr>
        <p:spPr>
          <a:xfrm>
            <a:off x="662936" y="569875"/>
            <a:ext cx="289533" cy="289533"/>
          </a:xfrm>
          <a:custGeom>
            <a:avLst/>
            <a:gdLst/>
            <a:ahLst/>
            <a:cxnLst/>
            <a:rect l="l" t="t" r="r" b="b"/>
            <a:pathLst>
              <a:path w="434299" h="434299">
                <a:moveTo>
                  <a:pt x="0" y="0"/>
                </a:moveTo>
                <a:lnTo>
                  <a:pt x="434299" y="0"/>
                </a:lnTo>
                <a:lnTo>
                  <a:pt x="434299" y="434299"/>
                </a:lnTo>
                <a:lnTo>
                  <a:pt x="0" y="4342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93539" y="161254"/>
            <a:ext cx="469397" cy="469397"/>
          </a:xfrm>
          <a:custGeom>
            <a:avLst/>
            <a:gdLst/>
            <a:ahLst/>
            <a:cxnLst/>
            <a:rect l="l" t="t" r="r" b="b"/>
            <a:pathLst>
              <a:path w="704095" h="704095">
                <a:moveTo>
                  <a:pt x="0" y="0"/>
                </a:moveTo>
                <a:lnTo>
                  <a:pt x="704095" y="0"/>
                </a:lnTo>
                <a:lnTo>
                  <a:pt x="704095" y="704095"/>
                </a:lnTo>
                <a:lnTo>
                  <a:pt x="0" y="7040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205753" y="1951117"/>
            <a:ext cx="9023961" cy="2550044"/>
          </a:xfrm>
          <a:custGeom>
            <a:avLst/>
            <a:gdLst/>
            <a:ahLst/>
            <a:cxnLst/>
            <a:rect l="l" t="t" r="r" b="b"/>
            <a:pathLst>
              <a:path w="13535942" h="3825066">
                <a:moveTo>
                  <a:pt x="0" y="0"/>
                </a:moveTo>
                <a:lnTo>
                  <a:pt x="13535943" y="0"/>
                </a:lnTo>
                <a:lnTo>
                  <a:pt x="13535943" y="3825066"/>
                </a:lnTo>
                <a:lnTo>
                  <a:pt x="0" y="382506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240" b="-240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386123" y="617951"/>
            <a:ext cx="9419755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5"/>
              </a:lnSpc>
              <a:spcBef>
                <a:spcPct val="0"/>
              </a:spcBef>
            </a:pPr>
            <a:r>
              <a:rPr lang="en-US" sz="2133" spc="-74">
                <a:solidFill>
                  <a:srgbClr val="FF3131"/>
                </a:solidFill>
                <a:latin typeface="Poppins Semi-Bold"/>
              </a:rPr>
              <a:t>ANTIBIOTICS INHIBITING NUCLEIC ACID TRANSCRIPTION AND REPLICATION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72535" y="2516877"/>
            <a:ext cx="1159867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28"/>
              </a:lnSpc>
              <a:spcBef>
                <a:spcPct val="0"/>
              </a:spcBef>
            </a:pPr>
            <a:r>
              <a:rPr lang="en-US" sz="1733" spc="-61">
                <a:solidFill>
                  <a:srgbClr val="FF3131"/>
                </a:solidFill>
                <a:latin typeface="Poppins Semi-Bold"/>
              </a:rPr>
              <a:t>2nd</a:t>
            </a:r>
          </a:p>
          <a:p>
            <a:pPr algn="ctr">
              <a:lnSpc>
                <a:spcPts val="2028"/>
              </a:lnSpc>
              <a:spcBef>
                <a:spcPct val="0"/>
              </a:spcBef>
            </a:pPr>
            <a:r>
              <a:rPr lang="en-US" sz="1733" spc="-61">
                <a:solidFill>
                  <a:srgbClr val="FF3131"/>
                </a:solidFill>
                <a:latin typeface="Poppins Semi-Bold"/>
              </a:rPr>
              <a:t>generation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506200" y="5989743"/>
            <a:ext cx="1049308" cy="1049308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13B5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28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869134" y="5989744"/>
            <a:ext cx="524654" cy="52465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66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28"/>
                </a:lnSpc>
              </a:pPr>
              <a:endParaRPr sz="1200"/>
            </a:p>
          </p:txBody>
        </p:sp>
      </p:grpSp>
      <p:sp>
        <p:nvSpPr>
          <p:cNvPr id="8" name="AutoShape 8"/>
          <p:cNvSpPr/>
          <p:nvPr/>
        </p:nvSpPr>
        <p:spPr>
          <a:xfrm>
            <a:off x="0" y="6482647"/>
            <a:ext cx="6096000" cy="0"/>
          </a:xfrm>
          <a:prstGeom prst="line">
            <a:avLst/>
          </a:prstGeom>
          <a:ln w="47625" cap="flat">
            <a:solidFill>
              <a:srgbClr val="004664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9" name="AutoShape 9"/>
          <p:cNvSpPr/>
          <p:nvPr/>
        </p:nvSpPr>
        <p:spPr>
          <a:xfrm>
            <a:off x="10616681" y="430786"/>
            <a:ext cx="1575319" cy="0"/>
          </a:xfrm>
          <a:prstGeom prst="line">
            <a:avLst/>
          </a:prstGeom>
          <a:ln w="47625" cap="flat">
            <a:solidFill>
              <a:srgbClr val="004664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10" name="Freeform 10"/>
          <p:cNvSpPr/>
          <p:nvPr/>
        </p:nvSpPr>
        <p:spPr>
          <a:xfrm>
            <a:off x="662936" y="569875"/>
            <a:ext cx="289533" cy="289533"/>
          </a:xfrm>
          <a:custGeom>
            <a:avLst/>
            <a:gdLst/>
            <a:ahLst/>
            <a:cxnLst/>
            <a:rect l="l" t="t" r="r" b="b"/>
            <a:pathLst>
              <a:path w="434299" h="434299">
                <a:moveTo>
                  <a:pt x="0" y="0"/>
                </a:moveTo>
                <a:lnTo>
                  <a:pt x="434299" y="0"/>
                </a:lnTo>
                <a:lnTo>
                  <a:pt x="434299" y="434299"/>
                </a:lnTo>
                <a:lnTo>
                  <a:pt x="0" y="4342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93539" y="161254"/>
            <a:ext cx="469397" cy="469397"/>
          </a:xfrm>
          <a:custGeom>
            <a:avLst/>
            <a:gdLst/>
            <a:ahLst/>
            <a:cxnLst/>
            <a:rect l="l" t="t" r="r" b="b"/>
            <a:pathLst>
              <a:path w="704095" h="704095">
                <a:moveTo>
                  <a:pt x="0" y="0"/>
                </a:moveTo>
                <a:lnTo>
                  <a:pt x="704095" y="0"/>
                </a:lnTo>
                <a:lnTo>
                  <a:pt x="704095" y="704095"/>
                </a:lnTo>
                <a:lnTo>
                  <a:pt x="0" y="7040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798031" y="1371679"/>
            <a:ext cx="9165807" cy="4350451"/>
          </a:xfrm>
          <a:custGeom>
            <a:avLst/>
            <a:gdLst/>
            <a:ahLst/>
            <a:cxnLst/>
            <a:rect l="l" t="t" r="r" b="b"/>
            <a:pathLst>
              <a:path w="13748711" h="6525677">
                <a:moveTo>
                  <a:pt x="0" y="0"/>
                </a:moveTo>
                <a:lnTo>
                  <a:pt x="13748711" y="0"/>
                </a:lnTo>
                <a:lnTo>
                  <a:pt x="13748711" y="6525677"/>
                </a:lnTo>
                <a:lnTo>
                  <a:pt x="0" y="652567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785" t="-1829" b="-1829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386123" y="617951"/>
            <a:ext cx="9419755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5"/>
              </a:lnSpc>
              <a:spcBef>
                <a:spcPct val="0"/>
              </a:spcBef>
            </a:pPr>
            <a:r>
              <a:rPr lang="en-US" sz="2133" spc="-74">
                <a:solidFill>
                  <a:srgbClr val="FF3131"/>
                </a:solidFill>
                <a:latin typeface="Poppins Semi-Bold"/>
              </a:rPr>
              <a:t>ANTIBIOTICS INHIBITING NUCLEIC ACID TRANSCRIPTION AND REPLICATION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72535" y="2516877"/>
            <a:ext cx="1159867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28"/>
              </a:lnSpc>
              <a:spcBef>
                <a:spcPct val="0"/>
              </a:spcBef>
            </a:pPr>
            <a:r>
              <a:rPr lang="en-US" sz="1733" spc="-61">
                <a:solidFill>
                  <a:srgbClr val="FF3131"/>
                </a:solidFill>
                <a:latin typeface="Poppins Semi-Bold"/>
              </a:rPr>
              <a:t>2nd</a:t>
            </a:r>
          </a:p>
          <a:p>
            <a:pPr algn="ctr">
              <a:lnSpc>
                <a:spcPts val="2028"/>
              </a:lnSpc>
              <a:spcBef>
                <a:spcPct val="0"/>
              </a:spcBef>
            </a:pPr>
            <a:r>
              <a:rPr lang="en-US" sz="1733" spc="-61">
                <a:solidFill>
                  <a:srgbClr val="FF3131"/>
                </a:solidFill>
                <a:latin typeface="Poppins Semi-Bold"/>
              </a:rPr>
              <a:t>generation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506200" y="5989743"/>
            <a:ext cx="1049308" cy="1049308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13B5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28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869134" y="5989744"/>
            <a:ext cx="524654" cy="52465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66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28"/>
                </a:lnSpc>
              </a:pPr>
              <a:endParaRPr sz="1200"/>
            </a:p>
          </p:txBody>
        </p:sp>
      </p:grpSp>
      <p:sp>
        <p:nvSpPr>
          <p:cNvPr id="8" name="AutoShape 8"/>
          <p:cNvSpPr/>
          <p:nvPr/>
        </p:nvSpPr>
        <p:spPr>
          <a:xfrm>
            <a:off x="0" y="6482647"/>
            <a:ext cx="6096000" cy="0"/>
          </a:xfrm>
          <a:prstGeom prst="line">
            <a:avLst/>
          </a:prstGeom>
          <a:ln w="47625" cap="flat">
            <a:solidFill>
              <a:srgbClr val="004664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9" name="AutoShape 9"/>
          <p:cNvSpPr/>
          <p:nvPr/>
        </p:nvSpPr>
        <p:spPr>
          <a:xfrm>
            <a:off x="10616681" y="430786"/>
            <a:ext cx="1575319" cy="0"/>
          </a:xfrm>
          <a:prstGeom prst="line">
            <a:avLst/>
          </a:prstGeom>
          <a:ln w="47625" cap="flat">
            <a:solidFill>
              <a:srgbClr val="004664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10" name="Freeform 10"/>
          <p:cNvSpPr/>
          <p:nvPr/>
        </p:nvSpPr>
        <p:spPr>
          <a:xfrm>
            <a:off x="662936" y="569875"/>
            <a:ext cx="289533" cy="289533"/>
          </a:xfrm>
          <a:custGeom>
            <a:avLst/>
            <a:gdLst/>
            <a:ahLst/>
            <a:cxnLst/>
            <a:rect l="l" t="t" r="r" b="b"/>
            <a:pathLst>
              <a:path w="434299" h="434299">
                <a:moveTo>
                  <a:pt x="0" y="0"/>
                </a:moveTo>
                <a:lnTo>
                  <a:pt x="434299" y="0"/>
                </a:lnTo>
                <a:lnTo>
                  <a:pt x="434299" y="434299"/>
                </a:lnTo>
                <a:lnTo>
                  <a:pt x="0" y="4342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93539" y="161254"/>
            <a:ext cx="469397" cy="469397"/>
          </a:xfrm>
          <a:custGeom>
            <a:avLst/>
            <a:gdLst/>
            <a:ahLst/>
            <a:cxnLst/>
            <a:rect l="l" t="t" r="r" b="b"/>
            <a:pathLst>
              <a:path w="704095" h="704095">
                <a:moveTo>
                  <a:pt x="0" y="0"/>
                </a:moveTo>
                <a:lnTo>
                  <a:pt x="704095" y="0"/>
                </a:lnTo>
                <a:lnTo>
                  <a:pt x="704095" y="704095"/>
                </a:lnTo>
                <a:lnTo>
                  <a:pt x="0" y="7040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052062" y="689241"/>
            <a:ext cx="10644731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5"/>
              </a:lnSpc>
              <a:spcBef>
                <a:spcPct val="0"/>
              </a:spcBef>
            </a:pPr>
            <a:r>
              <a:rPr lang="en-US" sz="2466" spc="-86">
                <a:solidFill>
                  <a:srgbClr val="FF3131"/>
                </a:solidFill>
                <a:latin typeface="Poppins Semi-Bold"/>
              </a:rPr>
              <a:t>ANTIBIOTICS INHIBITING NUCLEIC ACID TRANSCRIPTION AND REPLICATION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49243" y="1864175"/>
            <a:ext cx="10956957" cy="4231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41"/>
              </a:lnSpc>
              <a:spcBef>
                <a:spcPct val="0"/>
              </a:spcBef>
            </a:pPr>
            <a:r>
              <a:rPr lang="en-US" sz="2599" spc="-91">
                <a:solidFill>
                  <a:srgbClr val="000000"/>
                </a:solidFill>
                <a:latin typeface="Poppins Semi-Bold"/>
              </a:rPr>
              <a:t>•during replication, supercoiling of the DNA is removed by helicases</a:t>
            </a:r>
          </a:p>
          <a:p>
            <a:pPr>
              <a:lnSpc>
                <a:spcPts val="3041"/>
              </a:lnSpc>
              <a:spcBef>
                <a:spcPct val="0"/>
              </a:spcBef>
            </a:pPr>
            <a:endParaRPr lang="en-US" sz="2599" spc="-91">
              <a:solidFill>
                <a:srgbClr val="000000"/>
              </a:solidFill>
              <a:latin typeface="Poppins Semi-Bold"/>
            </a:endParaRPr>
          </a:p>
          <a:p>
            <a:pPr>
              <a:lnSpc>
                <a:spcPts val="3041"/>
              </a:lnSpc>
              <a:spcBef>
                <a:spcPct val="0"/>
              </a:spcBef>
            </a:pPr>
            <a:r>
              <a:rPr lang="en-US" sz="2599" spc="-91">
                <a:solidFill>
                  <a:srgbClr val="000000"/>
                </a:solidFill>
                <a:latin typeface="Poppins Semi-Bold"/>
              </a:rPr>
              <a:t>•the created tension is released by topoisomerases, that cut break</a:t>
            </a:r>
          </a:p>
          <a:p>
            <a:pPr>
              <a:lnSpc>
                <a:spcPts val="3041"/>
              </a:lnSpc>
              <a:spcBef>
                <a:spcPct val="0"/>
              </a:spcBef>
            </a:pPr>
            <a:r>
              <a:rPr lang="en-US" sz="2599" spc="-91">
                <a:solidFill>
                  <a:srgbClr val="000000"/>
                </a:solidFill>
                <a:latin typeface="Poppins Semi-Bold"/>
              </a:rPr>
              <a:t>both strands of the DNA and rejoin them</a:t>
            </a:r>
          </a:p>
          <a:p>
            <a:pPr>
              <a:lnSpc>
                <a:spcPts val="3041"/>
              </a:lnSpc>
              <a:spcBef>
                <a:spcPct val="0"/>
              </a:spcBef>
            </a:pPr>
            <a:endParaRPr lang="en-US" sz="2599" spc="-91">
              <a:solidFill>
                <a:srgbClr val="000000"/>
              </a:solidFill>
              <a:latin typeface="Poppins Semi-Bold"/>
            </a:endParaRPr>
          </a:p>
          <a:p>
            <a:pPr>
              <a:lnSpc>
                <a:spcPts val="3041"/>
              </a:lnSpc>
              <a:spcBef>
                <a:spcPct val="0"/>
              </a:spcBef>
            </a:pPr>
            <a:r>
              <a:rPr lang="en-US" sz="2599" spc="-91">
                <a:solidFill>
                  <a:srgbClr val="000000"/>
                </a:solidFill>
                <a:latin typeface="Poppins Semi-Bold"/>
              </a:rPr>
              <a:t>•fluoroquinones inhibit topoisomerase IV in gram +ve bacteria with</a:t>
            </a:r>
          </a:p>
          <a:p>
            <a:pPr>
              <a:lnSpc>
                <a:spcPts val="3041"/>
              </a:lnSpc>
              <a:spcBef>
                <a:spcPct val="0"/>
              </a:spcBef>
            </a:pPr>
            <a:r>
              <a:rPr lang="en-US" sz="2599" spc="-91">
                <a:solidFill>
                  <a:srgbClr val="000000"/>
                </a:solidFill>
                <a:latin typeface="Poppins Semi-Bold"/>
              </a:rPr>
              <a:t>1000 fold selectivity over the human enzyme</a:t>
            </a:r>
          </a:p>
          <a:p>
            <a:pPr>
              <a:lnSpc>
                <a:spcPts val="3041"/>
              </a:lnSpc>
              <a:spcBef>
                <a:spcPct val="0"/>
              </a:spcBef>
            </a:pPr>
            <a:endParaRPr lang="en-US" sz="2599" spc="-91">
              <a:solidFill>
                <a:srgbClr val="000000"/>
              </a:solidFill>
              <a:latin typeface="Poppins Semi-Bold"/>
            </a:endParaRPr>
          </a:p>
          <a:p>
            <a:pPr>
              <a:lnSpc>
                <a:spcPts val="3041"/>
              </a:lnSpc>
              <a:spcBef>
                <a:spcPct val="0"/>
              </a:spcBef>
            </a:pPr>
            <a:r>
              <a:rPr lang="en-US" sz="2599" spc="-91">
                <a:solidFill>
                  <a:srgbClr val="000000"/>
                </a:solidFill>
                <a:latin typeface="Poppins Semi-Bold"/>
              </a:rPr>
              <a:t>•in gram -ve bacteria, the topoisomerase II (DNA gyrase), that</a:t>
            </a:r>
          </a:p>
          <a:p>
            <a:pPr>
              <a:lnSpc>
                <a:spcPts val="3041"/>
              </a:lnSpc>
              <a:spcBef>
                <a:spcPct val="0"/>
              </a:spcBef>
            </a:pPr>
            <a:r>
              <a:rPr lang="en-US" sz="2599" spc="-91">
                <a:solidFill>
                  <a:srgbClr val="000000"/>
                </a:solidFill>
                <a:latin typeface="Poppins Semi-Bold"/>
              </a:rPr>
              <a:t>reintroduces supercoiling after replication and transcription is</a:t>
            </a:r>
          </a:p>
          <a:p>
            <a:pPr>
              <a:lnSpc>
                <a:spcPts val="3041"/>
              </a:lnSpc>
              <a:spcBef>
                <a:spcPct val="0"/>
              </a:spcBef>
            </a:pPr>
            <a:r>
              <a:rPr lang="en-US" sz="2599" spc="-91">
                <a:solidFill>
                  <a:srgbClr val="000000"/>
                </a:solidFill>
                <a:latin typeface="Poppins Semi-Bold"/>
              </a:rPr>
              <a:t>inhibited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85801" y="965851"/>
            <a:ext cx="4936211" cy="4926299"/>
          </a:xfrm>
          <a:custGeom>
            <a:avLst/>
            <a:gdLst/>
            <a:ahLst/>
            <a:cxnLst/>
            <a:rect l="l" t="t" r="r" b="b"/>
            <a:pathLst>
              <a:path w="7404317" h="7389449">
                <a:moveTo>
                  <a:pt x="0" y="0"/>
                </a:moveTo>
                <a:lnTo>
                  <a:pt x="7404317" y="0"/>
                </a:lnTo>
                <a:lnTo>
                  <a:pt x="7404317" y="7389450"/>
                </a:lnTo>
                <a:lnTo>
                  <a:pt x="0" y="73894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69516" y="1044610"/>
            <a:ext cx="4723151" cy="4723151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071798" y="1346900"/>
            <a:ext cx="4118587" cy="4118571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25136" r="-25136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1506200" y="5989743"/>
            <a:ext cx="1049308" cy="1049308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13B5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28"/>
                </a:lnSpc>
              </a:pPr>
              <a:endParaRPr sz="120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869134" y="5989744"/>
            <a:ext cx="524654" cy="524654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664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28"/>
                </a:lnSpc>
              </a:pPr>
              <a:endParaRPr sz="1200"/>
            </a:p>
          </p:txBody>
        </p:sp>
      </p:grpSp>
      <p:sp>
        <p:nvSpPr>
          <p:cNvPr id="14" name="Freeform 14"/>
          <p:cNvSpPr/>
          <p:nvPr/>
        </p:nvSpPr>
        <p:spPr>
          <a:xfrm>
            <a:off x="662936" y="569875"/>
            <a:ext cx="289533" cy="289533"/>
          </a:xfrm>
          <a:custGeom>
            <a:avLst/>
            <a:gdLst/>
            <a:ahLst/>
            <a:cxnLst/>
            <a:rect l="l" t="t" r="r" b="b"/>
            <a:pathLst>
              <a:path w="434299" h="434299">
                <a:moveTo>
                  <a:pt x="0" y="0"/>
                </a:moveTo>
                <a:lnTo>
                  <a:pt x="434299" y="0"/>
                </a:lnTo>
                <a:lnTo>
                  <a:pt x="434299" y="434299"/>
                </a:lnTo>
                <a:lnTo>
                  <a:pt x="0" y="4342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93539" y="161254"/>
            <a:ext cx="469397" cy="469397"/>
          </a:xfrm>
          <a:custGeom>
            <a:avLst/>
            <a:gdLst/>
            <a:ahLst/>
            <a:cxnLst/>
            <a:rect l="l" t="t" r="r" b="b"/>
            <a:pathLst>
              <a:path w="704095" h="704095">
                <a:moveTo>
                  <a:pt x="0" y="0"/>
                </a:moveTo>
                <a:lnTo>
                  <a:pt x="704095" y="0"/>
                </a:lnTo>
                <a:lnTo>
                  <a:pt x="704095" y="704095"/>
                </a:lnTo>
                <a:lnTo>
                  <a:pt x="0" y="7040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5894124" y="2129368"/>
            <a:ext cx="3189513" cy="1070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867"/>
              </a:lnSpc>
              <a:spcBef>
                <a:spcPct val="0"/>
              </a:spcBef>
            </a:pPr>
            <a:r>
              <a:rPr lang="en-US" sz="6334" spc="-63">
                <a:solidFill>
                  <a:srgbClr val="004664"/>
                </a:solidFill>
                <a:latin typeface="Bugaki Bold"/>
              </a:rPr>
              <a:t>THAK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842596" y="2129368"/>
            <a:ext cx="2891889" cy="1070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867"/>
              </a:lnSpc>
              <a:spcBef>
                <a:spcPct val="0"/>
              </a:spcBef>
            </a:pPr>
            <a:r>
              <a:rPr lang="en-US" sz="6334" spc="-63">
                <a:solidFill>
                  <a:srgbClr val="013B54"/>
                </a:solidFill>
                <a:latin typeface="Bugaki Bold"/>
              </a:rPr>
              <a:t>YOU!</a:t>
            </a:r>
          </a:p>
        </p:txBody>
      </p:sp>
      <p:sp>
        <p:nvSpPr>
          <p:cNvPr id="18" name="AutoShape 18"/>
          <p:cNvSpPr/>
          <p:nvPr/>
        </p:nvSpPr>
        <p:spPr>
          <a:xfrm>
            <a:off x="0" y="6482647"/>
            <a:ext cx="6096000" cy="0"/>
          </a:xfrm>
          <a:prstGeom prst="line">
            <a:avLst/>
          </a:prstGeom>
          <a:ln w="47625" cap="flat">
            <a:solidFill>
              <a:srgbClr val="004664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19" name="AutoShape 19"/>
          <p:cNvSpPr/>
          <p:nvPr/>
        </p:nvSpPr>
        <p:spPr>
          <a:xfrm>
            <a:off x="10616681" y="430786"/>
            <a:ext cx="1575319" cy="0"/>
          </a:xfrm>
          <a:prstGeom prst="line">
            <a:avLst/>
          </a:prstGeom>
          <a:ln w="47625" cap="flat">
            <a:solidFill>
              <a:srgbClr val="004664"/>
            </a:solidFill>
            <a:prstDash val="solid"/>
            <a:headEnd type="oval" w="lg" len="lg"/>
            <a:tailEnd type="none" w="sm" len="sm"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506200" y="5989743"/>
            <a:ext cx="1049308" cy="1049308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13B5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28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869134" y="5989744"/>
            <a:ext cx="524654" cy="52465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66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28"/>
                </a:lnSpc>
              </a:pPr>
              <a:endParaRPr sz="1200"/>
            </a:p>
          </p:txBody>
        </p:sp>
      </p:grpSp>
      <p:sp>
        <p:nvSpPr>
          <p:cNvPr id="8" name="AutoShape 8"/>
          <p:cNvSpPr/>
          <p:nvPr/>
        </p:nvSpPr>
        <p:spPr>
          <a:xfrm>
            <a:off x="10616681" y="430786"/>
            <a:ext cx="1575319" cy="0"/>
          </a:xfrm>
          <a:prstGeom prst="line">
            <a:avLst/>
          </a:prstGeom>
          <a:ln w="47625" cap="flat">
            <a:solidFill>
              <a:srgbClr val="004664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9" name="Freeform 9"/>
          <p:cNvSpPr/>
          <p:nvPr/>
        </p:nvSpPr>
        <p:spPr>
          <a:xfrm>
            <a:off x="662936" y="569875"/>
            <a:ext cx="289533" cy="289533"/>
          </a:xfrm>
          <a:custGeom>
            <a:avLst/>
            <a:gdLst/>
            <a:ahLst/>
            <a:cxnLst/>
            <a:rect l="l" t="t" r="r" b="b"/>
            <a:pathLst>
              <a:path w="434299" h="434299">
                <a:moveTo>
                  <a:pt x="0" y="0"/>
                </a:moveTo>
                <a:lnTo>
                  <a:pt x="434299" y="0"/>
                </a:lnTo>
                <a:lnTo>
                  <a:pt x="434299" y="434299"/>
                </a:lnTo>
                <a:lnTo>
                  <a:pt x="0" y="4342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93539" y="161254"/>
            <a:ext cx="469397" cy="469397"/>
          </a:xfrm>
          <a:custGeom>
            <a:avLst/>
            <a:gdLst/>
            <a:ahLst/>
            <a:cxnLst/>
            <a:rect l="l" t="t" r="r" b="b"/>
            <a:pathLst>
              <a:path w="704095" h="704095">
                <a:moveTo>
                  <a:pt x="0" y="0"/>
                </a:moveTo>
                <a:lnTo>
                  <a:pt x="704095" y="0"/>
                </a:lnTo>
                <a:lnTo>
                  <a:pt x="704095" y="704095"/>
                </a:lnTo>
                <a:lnTo>
                  <a:pt x="0" y="7040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42979" y="1192552"/>
            <a:ext cx="8262709" cy="2822242"/>
          </a:xfrm>
          <a:custGeom>
            <a:avLst/>
            <a:gdLst/>
            <a:ahLst/>
            <a:cxnLst/>
            <a:rect l="l" t="t" r="r" b="b"/>
            <a:pathLst>
              <a:path w="12394063" h="4233363">
                <a:moveTo>
                  <a:pt x="0" y="0"/>
                </a:moveTo>
                <a:lnTo>
                  <a:pt x="12394063" y="0"/>
                </a:lnTo>
                <a:lnTo>
                  <a:pt x="12394063" y="4233363"/>
                </a:lnTo>
                <a:lnTo>
                  <a:pt x="0" y="42333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642979" y="595756"/>
            <a:ext cx="9036714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61"/>
              </a:lnSpc>
              <a:spcBef>
                <a:spcPct val="0"/>
              </a:spcBef>
            </a:pPr>
            <a:r>
              <a:rPr lang="en-US" sz="1933" spc="-67">
                <a:solidFill>
                  <a:srgbClr val="FF3131"/>
                </a:solidFill>
                <a:latin typeface="Poppins Semi-Bold"/>
              </a:rPr>
              <a:t>ANTIBACTERIALS THAT INHIBIT THE CELL WALL SYNTHESIS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33707" y="4087512"/>
            <a:ext cx="11052111" cy="2513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7"/>
              </a:lnSpc>
              <a:spcBef>
                <a:spcPct val="0"/>
              </a:spcBef>
            </a:pPr>
            <a:r>
              <a:rPr lang="en-US" sz="2399" spc="-83">
                <a:solidFill>
                  <a:srgbClr val="000000"/>
                </a:solidFill>
                <a:latin typeface="Poppins Semi-Bold"/>
              </a:rPr>
              <a:t>• Antibacterial agents which inhibit bacterial cell wall synthesis</a:t>
            </a:r>
          </a:p>
          <a:p>
            <a:pPr>
              <a:lnSpc>
                <a:spcPts val="2807"/>
              </a:lnSpc>
              <a:spcBef>
                <a:spcPct val="0"/>
              </a:spcBef>
            </a:pPr>
            <a:endParaRPr lang="en-US" sz="2399" spc="-83">
              <a:solidFill>
                <a:srgbClr val="000000"/>
              </a:solidFill>
              <a:latin typeface="Poppins Semi-Bold"/>
            </a:endParaRPr>
          </a:p>
          <a:p>
            <a:pPr>
              <a:lnSpc>
                <a:spcPts val="2807"/>
              </a:lnSpc>
              <a:spcBef>
                <a:spcPct val="0"/>
              </a:spcBef>
            </a:pPr>
            <a:r>
              <a:rPr lang="en-US" sz="2399" spc="-83">
                <a:solidFill>
                  <a:srgbClr val="000000"/>
                </a:solidFill>
                <a:latin typeface="Poppins Semi-Bold"/>
              </a:rPr>
              <a:t>• Discovered by Fleming from a fungal colony (1928)</a:t>
            </a:r>
          </a:p>
          <a:p>
            <a:pPr>
              <a:lnSpc>
                <a:spcPts val="2807"/>
              </a:lnSpc>
              <a:spcBef>
                <a:spcPct val="0"/>
              </a:spcBef>
            </a:pPr>
            <a:endParaRPr lang="en-US" sz="2399" spc="-83">
              <a:solidFill>
                <a:srgbClr val="000000"/>
              </a:solidFill>
              <a:latin typeface="Poppins Semi-Bold"/>
            </a:endParaRPr>
          </a:p>
          <a:p>
            <a:pPr>
              <a:lnSpc>
                <a:spcPts val="2807"/>
              </a:lnSpc>
              <a:spcBef>
                <a:spcPct val="0"/>
              </a:spcBef>
            </a:pPr>
            <a:r>
              <a:rPr lang="en-US" sz="2399" spc="-83">
                <a:solidFill>
                  <a:srgbClr val="000000"/>
                </a:solidFill>
                <a:latin typeface="Poppins Semi-Bold"/>
              </a:rPr>
              <a:t>• Shown to be non toxic and antibacterial</a:t>
            </a:r>
          </a:p>
          <a:p>
            <a:pPr>
              <a:lnSpc>
                <a:spcPts val="2807"/>
              </a:lnSpc>
              <a:spcBef>
                <a:spcPct val="0"/>
              </a:spcBef>
            </a:pPr>
            <a:endParaRPr lang="en-US" sz="2399" spc="-83">
              <a:solidFill>
                <a:srgbClr val="000000"/>
              </a:solidFill>
              <a:latin typeface="Poppins Semi-Bold"/>
            </a:endParaRPr>
          </a:p>
          <a:p>
            <a:pPr>
              <a:lnSpc>
                <a:spcPts val="2807"/>
              </a:lnSpc>
              <a:spcBef>
                <a:spcPct val="0"/>
              </a:spcBef>
            </a:pPr>
            <a:r>
              <a:rPr lang="en-US" sz="2399" spc="-83">
                <a:solidFill>
                  <a:srgbClr val="000000"/>
                </a:solidFill>
                <a:latin typeface="Poppins Semi-Bold"/>
              </a:rPr>
              <a:t>• Isolated and purified by Florey and Chain (1938)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506200" y="5989743"/>
            <a:ext cx="1049308" cy="1049308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13B5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28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869134" y="5989744"/>
            <a:ext cx="524654" cy="52465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66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28"/>
                </a:lnSpc>
              </a:pPr>
              <a:endParaRPr sz="1200"/>
            </a:p>
          </p:txBody>
        </p:sp>
      </p:grpSp>
      <p:sp>
        <p:nvSpPr>
          <p:cNvPr id="8" name="AutoShape 8"/>
          <p:cNvSpPr/>
          <p:nvPr/>
        </p:nvSpPr>
        <p:spPr>
          <a:xfrm>
            <a:off x="10616681" y="430786"/>
            <a:ext cx="1575319" cy="0"/>
          </a:xfrm>
          <a:prstGeom prst="line">
            <a:avLst/>
          </a:prstGeom>
          <a:ln w="47625" cap="flat">
            <a:solidFill>
              <a:srgbClr val="004664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9" name="Freeform 9"/>
          <p:cNvSpPr/>
          <p:nvPr/>
        </p:nvSpPr>
        <p:spPr>
          <a:xfrm>
            <a:off x="662936" y="569875"/>
            <a:ext cx="289533" cy="289533"/>
          </a:xfrm>
          <a:custGeom>
            <a:avLst/>
            <a:gdLst/>
            <a:ahLst/>
            <a:cxnLst/>
            <a:rect l="l" t="t" r="r" b="b"/>
            <a:pathLst>
              <a:path w="434299" h="434299">
                <a:moveTo>
                  <a:pt x="0" y="0"/>
                </a:moveTo>
                <a:lnTo>
                  <a:pt x="434299" y="0"/>
                </a:lnTo>
                <a:lnTo>
                  <a:pt x="434299" y="434299"/>
                </a:lnTo>
                <a:lnTo>
                  <a:pt x="0" y="4342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93539" y="161254"/>
            <a:ext cx="469397" cy="469397"/>
          </a:xfrm>
          <a:custGeom>
            <a:avLst/>
            <a:gdLst/>
            <a:ahLst/>
            <a:cxnLst/>
            <a:rect l="l" t="t" r="r" b="b"/>
            <a:pathLst>
              <a:path w="704095" h="704095">
                <a:moveTo>
                  <a:pt x="0" y="0"/>
                </a:moveTo>
                <a:lnTo>
                  <a:pt x="704095" y="0"/>
                </a:lnTo>
                <a:lnTo>
                  <a:pt x="704095" y="704095"/>
                </a:lnTo>
                <a:lnTo>
                  <a:pt x="0" y="7040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642979" y="576706"/>
            <a:ext cx="9036714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5"/>
              </a:lnSpc>
              <a:spcBef>
                <a:spcPct val="0"/>
              </a:spcBef>
            </a:pPr>
            <a:r>
              <a:rPr lang="en-US" sz="2466" spc="-86">
                <a:solidFill>
                  <a:srgbClr val="FF3131"/>
                </a:solidFill>
                <a:latin typeface="Poppins Semi-Bold"/>
              </a:rPr>
              <a:t>ANTIBACTERIALS THAT INHIBIT THE CELL WALL SYNTHESIS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87224" y="1524561"/>
            <a:ext cx="11018976" cy="5078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75"/>
              </a:lnSpc>
              <a:spcBef>
                <a:spcPct val="0"/>
              </a:spcBef>
            </a:pPr>
            <a:r>
              <a:rPr lang="en-US" sz="2799" spc="-97">
                <a:solidFill>
                  <a:srgbClr val="000000"/>
                </a:solidFill>
                <a:latin typeface="Poppins Semi-Bold"/>
              </a:rPr>
              <a:t>• First successful clinical trial (1941)</a:t>
            </a:r>
          </a:p>
          <a:p>
            <a:pPr>
              <a:lnSpc>
                <a:spcPts val="3275"/>
              </a:lnSpc>
              <a:spcBef>
                <a:spcPct val="0"/>
              </a:spcBef>
            </a:pPr>
            <a:endParaRPr lang="en-US" sz="2799" spc="-97">
              <a:solidFill>
                <a:srgbClr val="000000"/>
              </a:solidFill>
              <a:latin typeface="Poppins Semi-Bold"/>
            </a:endParaRPr>
          </a:p>
          <a:p>
            <a:pPr>
              <a:lnSpc>
                <a:spcPts val="3275"/>
              </a:lnSpc>
              <a:spcBef>
                <a:spcPct val="0"/>
              </a:spcBef>
            </a:pPr>
            <a:r>
              <a:rPr lang="en-US" sz="2799" spc="-97">
                <a:solidFill>
                  <a:srgbClr val="000000"/>
                </a:solidFill>
                <a:latin typeface="Poppins Semi-Bold"/>
              </a:rPr>
              <a:t>• Produced by large scale fermentation (1944)</a:t>
            </a:r>
          </a:p>
          <a:p>
            <a:pPr>
              <a:lnSpc>
                <a:spcPts val="3275"/>
              </a:lnSpc>
              <a:spcBef>
                <a:spcPct val="0"/>
              </a:spcBef>
            </a:pPr>
            <a:endParaRPr lang="en-US" sz="2799" spc="-97">
              <a:solidFill>
                <a:srgbClr val="000000"/>
              </a:solidFill>
              <a:latin typeface="Poppins Semi-Bold"/>
            </a:endParaRPr>
          </a:p>
          <a:p>
            <a:pPr>
              <a:lnSpc>
                <a:spcPts val="3275"/>
              </a:lnSpc>
              <a:spcBef>
                <a:spcPct val="0"/>
              </a:spcBef>
            </a:pPr>
            <a:r>
              <a:rPr lang="en-US" sz="2799" spc="-97">
                <a:solidFill>
                  <a:srgbClr val="000000"/>
                </a:solidFill>
                <a:latin typeface="Poppins Semi-Bold"/>
              </a:rPr>
              <a:t>• Structure established by X-Ray crystallography (1945)</a:t>
            </a:r>
          </a:p>
          <a:p>
            <a:pPr>
              <a:lnSpc>
                <a:spcPts val="3275"/>
              </a:lnSpc>
              <a:spcBef>
                <a:spcPct val="0"/>
              </a:spcBef>
            </a:pPr>
            <a:endParaRPr lang="en-US" sz="2799" spc="-97">
              <a:solidFill>
                <a:srgbClr val="000000"/>
              </a:solidFill>
              <a:latin typeface="Poppins Semi-Bold"/>
            </a:endParaRPr>
          </a:p>
          <a:p>
            <a:pPr>
              <a:lnSpc>
                <a:spcPts val="3275"/>
              </a:lnSpc>
              <a:spcBef>
                <a:spcPct val="0"/>
              </a:spcBef>
            </a:pPr>
            <a:r>
              <a:rPr lang="en-US" sz="2799" spc="-97">
                <a:solidFill>
                  <a:srgbClr val="000000"/>
                </a:solidFill>
                <a:latin typeface="Poppins Semi-Bold"/>
              </a:rPr>
              <a:t>• Full synthesis developed by Sheehan (1957)</a:t>
            </a:r>
          </a:p>
          <a:p>
            <a:pPr>
              <a:lnSpc>
                <a:spcPts val="3275"/>
              </a:lnSpc>
              <a:spcBef>
                <a:spcPct val="0"/>
              </a:spcBef>
            </a:pPr>
            <a:endParaRPr lang="en-US" sz="2799" spc="-97">
              <a:solidFill>
                <a:srgbClr val="000000"/>
              </a:solidFill>
              <a:latin typeface="Poppins Semi-Bold"/>
            </a:endParaRPr>
          </a:p>
          <a:p>
            <a:pPr>
              <a:lnSpc>
                <a:spcPts val="3275"/>
              </a:lnSpc>
              <a:spcBef>
                <a:spcPct val="0"/>
              </a:spcBef>
            </a:pPr>
            <a:r>
              <a:rPr lang="en-US" sz="2799" spc="-97">
                <a:solidFill>
                  <a:srgbClr val="000000"/>
                </a:solidFill>
                <a:latin typeface="Poppins Semi-Bold"/>
              </a:rPr>
              <a:t>• Isolation of 6-APA by Beechams (1958-60) - development of semisynthetic penicillins</a:t>
            </a:r>
          </a:p>
          <a:p>
            <a:pPr>
              <a:lnSpc>
                <a:spcPts val="3275"/>
              </a:lnSpc>
              <a:spcBef>
                <a:spcPct val="0"/>
              </a:spcBef>
            </a:pPr>
            <a:endParaRPr lang="en-US" sz="2799" spc="-97">
              <a:solidFill>
                <a:srgbClr val="000000"/>
              </a:solidFill>
              <a:latin typeface="Poppins Semi-Bold"/>
            </a:endParaRPr>
          </a:p>
          <a:p>
            <a:pPr>
              <a:lnSpc>
                <a:spcPts val="3275"/>
              </a:lnSpc>
              <a:spcBef>
                <a:spcPct val="0"/>
              </a:spcBef>
            </a:pPr>
            <a:r>
              <a:rPr lang="en-US" sz="2799" spc="-97">
                <a:solidFill>
                  <a:srgbClr val="000000"/>
                </a:solidFill>
                <a:latin typeface="Poppins Semi-Bold"/>
              </a:rPr>
              <a:t>• Discovery of clavulanic acid and β-lactamase inhibitors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506200" y="5989743"/>
            <a:ext cx="1049308" cy="1049308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13B5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28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869134" y="5989744"/>
            <a:ext cx="524654" cy="52465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66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28"/>
                </a:lnSpc>
              </a:pPr>
              <a:endParaRPr sz="1200"/>
            </a:p>
          </p:txBody>
        </p:sp>
      </p:grpSp>
      <p:sp>
        <p:nvSpPr>
          <p:cNvPr id="8" name="AutoShape 8"/>
          <p:cNvSpPr/>
          <p:nvPr/>
        </p:nvSpPr>
        <p:spPr>
          <a:xfrm>
            <a:off x="10616681" y="430786"/>
            <a:ext cx="1575319" cy="0"/>
          </a:xfrm>
          <a:prstGeom prst="line">
            <a:avLst/>
          </a:prstGeom>
          <a:ln w="47625" cap="flat">
            <a:solidFill>
              <a:srgbClr val="004664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9" name="Freeform 9"/>
          <p:cNvSpPr/>
          <p:nvPr/>
        </p:nvSpPr>
        <p:spPr>
          <a:xfrm>
            <a:off x="662936" y="569875"/>
            <a:ext cx="289533" cy="289533"/>
          </a:xfrm>
          <a:custGeom>
            <a:avLst/>
            <a:gdLst/>
            <a:ahLst/>
            <a:cxnLst/>
            <a:rect l="l" t="t" r="r" b="b"/>
            <a:pathLst>
              <a:path w="434299" h="434299">
                <a:moveTo>
                  <a:pt x="0" y="0"/>
                </a:moveTo>
                <a:lnTo>
                  <a:pt x="434299" y="0"/>
                </a:lnTo>
                <a:lnTo>
                  <a:pt x="434299" y="434299"/>
                </a:lnTo>
                <a:lnTo>
                  <a:pt x="0" y="4342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93539" y="161254"/>
            <a:ext cx="469397" cy="469397"/>
          </a:xfrm>
          <a:custGeom>
            <a:avLst/>
            <a:gdLst/>
            <a:ahLst/>
            <a:cxnLst/>
            <a:rect l="l" t="t" r="r" b="b"/>
            <a:pathLst>
              <a:path w="704095" h="704095">
                <a:moveTo>
                  <a:pt x="0" y="0"/>
                </a:moveTo>
                <a:lnTo>
                  <a:pt x="704095" y="0"/>
                </a:lnTo>
                <a:lnTo>
                  <a:pt x="704095" y="704095"/>
                </a:lnTo>
                <a:lnTo>
                  <a:pt x="0" y="7040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642979" y="583056"/>
            <a:ext cx="9036714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7"/>
              </a:lnSpc>
              <a:spcBef>
                <a:spcPct val="0"/>
              </a:spcBef>
            </a:pPr>
            <a:r>
              <a:rPr lang="en-US" sz="2399" spc="-83">
                <a:solidFill>
                  <a:srgbClr val="FF3131"/>
                </a:solidFill>
                <a:latin typeface="Poppins Semi-Bold"/>
              </a:rPr>
              <a:t>MECHANISM OF ACTION - BACTERIAL CELL WALL SYNTHESIS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62935" y="1697255"/>
            <a:ext cx="10596639" cy="4462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85"/>
              </a:lnSpc>
              <a:spcBef>
                <a:spcPct val="0"/>
              </a:spcBef>
            </a:pPr>
            <a:r>
              <a:rPr lang="en-US" sz="2466" spc="-86">
                <a:solidFill>
                  <a:srgbClr val="000000"/>
                </a:solidFill>
                <a:latin typeface="Poppins Semi-Bold"/>
              </a:rPr>
              <a:t>•Penicillin inhibits final crosslinking stage of cell wall synthesis</a:t>
            </a:r>
          </a:p>
          <a:p>
            <a:pPr>
              <a:lnSpc>
                <a:spcPts val="2885"/>
              </a:lnSpc>
              <a:spcBef>
                <a:spcPct val="0"/>
              </a:spcBef>
            </a:pPr>
            <a:endParaRPr lang="en-US" sz="2466" spc="-86">
              <a:solidFill>
                <a:srgbClr val="000000"/>
              </a:solidFill>
              <a:latin typeface="Poppins Semi-Bold"/>
            </a:endParaRPr>
          </a:p>
          <a:p>
            <a:pPr>
              <a:lnSpc>
                <a:spcPts val="2885"/>
              </a:lnSpc>
              <a:spcBef>
                <a:spcPct val="0"/>
              </a:spcBef>
            </a:pPr>
            <a:r>
              <a:rPr lang="en-US" sz="2466" spc="-86">
                <a:solidFill>
                  <a:srgbClr val="000000"/>
                </a:solidFill>
                <a:latin typeface="Poppins Semi-Bold"/>
              </a:rPr>
              <a:t>•It reacts with the transpeptidase enzyme to form an irreversible</a:t>
            </a:r>
          </a:p>
          <a:p>
            <a:pPr>
              <a:lnSpc>
                <a:spcPts val="2885"/>
              </a:lnSpc>
              <a:spcBef>
                <a:spcPct val="0"/>
              </a:spcBef>
            </a:pPr>
            <a:r>
              <a:rPr lang="en-US" sz="2466" spc="-86">
                <a:solidFill>
                  <a:srgbClr val="000000"/>
                </a:solidFill>
                <a:latin typeface="Poppins Semi-Bold"/>
              </a:rPr>
              <a:t>covalent bond</a:t>
            </a:r>
          </a:p>
          <a:p>
            <a:pPr>
              <a:lnSpc>
                <a:spcPts val="2885"/>
              </a:lnSpc>
              <a:spcBef>
                <a:spcPct val="0"/>
              </a:spcBef>
            </a:pPr>
            <a:endParaRPr lang="en-US" sz="2466" spc="-86">
              <a:solidFill>
                <a:srgbClr val="000000"/>
              </a:solidFill>
              <a:latin typeface="Poppins Semi-Bold"/>
            </a:endParaRPr>
          </a:p>
          <a:p>
            <a:pPr>
              <a:lnSpc>
                <a:spcPts val="2885"/>
              </a:lnSpc>
              <a:spcBef>
                <a:spcPct val="0"/>
              </a:spcBef>
            </a:pPr>
            <a:r>
              <a:rPr lang="en-US" sz="2466" spc="-86">
                <a:solidFill>
                  <a:srgbClr val="000000"/>
                </a:solidFill>
                <a:latin typeface="Poppins Semi-Bold"/>
              </a:rPr>
              <a:t>•Inhibition of transpeptidase leads to a weakened cell wall</a:t>
            </a:r>
          </a:p>
          <a:p>
            <a:pPr>
              <a:lnSpc>
                <a:spcPts val="2885"/>
              </a:lnSpc>
              <a:spcBef>
                <a:spcPct val="0"/>
              </a:spcBef>
            </a:pPr>
            <a:endParaRPr lang="en-US" sz="2466" spc="-86">
              <a:solidFill>
                <a:srgbClr val="000000"/>
              </a:solidFill>
              <a:latin typeface="Poppins Semi-Bold"/>
            </a:endParaRPr>
          </a:p>
          <a:p>
            <a:pPr>
              <a:lnSpc>
                <a:spcPts val="2885"/>
              </a:lnSpc>
              <a:spcBef>
                <a:spcPct val="0"/>
              </a:spcBef>
            </a:pPr>
            <a:r>
              <a:rPr lang="en-US" sz="2466" spc="-86">
                <a:solidFill>
                  <a:srgbClr val="000000"/>
                </a:solidFill>
                <a:latin typeface="Poppins Semi-Bold"/>
              </a:rPr>
              <a:t>•Cells swell due to water entering the cell, then burst (lysis)</a:t>
            </a:r>
          </a:p>
          <a:p>
            <a:pPr>
              <a:lnSpc>
                <a:spcPts val="2885"/>
              </a:lnSpc>
              <a:spcBef>
                <a:spcPct val="0"/>
              </a:spcBef>
            </a:pPr>
            <a:endParaRPr lang="en-US" sz="2466" spc="-86">
              <a:solidFill>
                <a:srgbClr val="000000"/>
              </a:solidFill>
              <a:latin typeface="Poppins Semi-Bold"/>
            </a:endParaRPr>
          </a:p>
          <a:p>
            <a:pPr>
              <a:lnSpc>
                <a:spcPts val="2885"/>
              </a:lnSpc>
              <a:spcBef>
                <a:spcPct val="0"/>
              </a:spcBef>
            </a:pPr>
            <a:r>
              <a:rPr lang="en-US" sz="2466" spc="-86">
                <a:solidFill>
                  <a:srgbClr val="000000"/>
                </a:solidFill>
                <a:latin typeface="Poppins Semi-Bold"/>
              </a:rPr>
              <a:t>•Penicillin possibly acts as an analogue of the L-Ala-γ-D-Ala portion of the pentapeptide chain. However, the carboxylate group that is essential to penicillin activity is not present in this portion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506200" y="5989743"/>
            <a:ext cx="1049308" cy="1049308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13B5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28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869134" y="5989744"/>
            <a:ext cx="524654" cy="52465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66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28"/>
                </a:lnSpc>
              </a:pPr>
              <a:endParaRPr sz="1200"/>
            </a:p>
          </p:txBody>
        </p:sp>
      </p:grpSp>
      <p:sp>
        <p:nvSpPr>
          <p:cNvPr id="8" name="AutoShape 8"/>
          <p:cNvSpPr/>
          <p:nvPr/>
        </p:nvSpPr>
        <p:spPr>
          <a:xfrm>
            <a:off x="10616681" y="430786"/>
            <a:ext cx="1575319" cy="0"/>
          </a:xfrm>
          <a:prstGeom prst="line">
            <a:avLst/>
          </a:prstGeom>
          <a:ln w="47625" cap="flat">
            <a:solidFill>
              <a:srgbClr val="004664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9" name="Freeform 9"/>
          <p:cNvSpPr/>
          <p:nvPr/>
        </p:nvSpPr>
        <p:spPr>
          <a:xfrm>
            <a:off x="662936" y="569875"/>
            <a:ext cx="289533" cy="289533"/>
          </a:xfrm>
          <a:custGeom>
            <a:avLst/>
            <a:gdLst/>
            <a:ahLst/>
            <a:cxnLst/>
            <a:rect l="l" t="t" r="r" b="b"/>
            <a:pathLst>
              <a:path w="434299" h="434299">
                <a:moveTo>
                  <a:pt x="0" y="0"/>
                </a:moveTo>
                <a:lnTo>
                  <a:pt x="434299" y="0"/>
                </a:lnTo>
                <a:lnTo>
                  <a:pt x="434299" y="434299"/>
                </a:lnTo>
                <a:lnTo>
                  <a:pt x="0" y="4342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93539" y="161254"/>
            <a:ext cx="469397" cy="469397"/>
          </a:xfrm>
          <a:custGeom>
            <a:avLst/>
            <a:gdLst/>
            <a:ahLst/>
            <a:cxnLst/>
            <a:rect l="l" t="t" r="r" b="b"/>
            <a:pathLst>
              <a:path w="704095" h="704095">
                <a:moveTo>
                  <a:pt x="0" y="0"/>
                </a:moveTo>
                <a:lnTo>
                  <a:pt x="704095" y="0"/>
                </a:lnTo>
                <a:lnTo>
                  <a:pt x="704095" y="704095"/>
                </a:lnTo>
                <a:lnTo>
                  <a:pt x="0" y="7040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495392" y="966850"/>
            <a:ext cx="8945758" cy="5853746"/>
          </a:xfrm>
          <a:custGeom>
            <a:avLst/>
            <a:gdLst/>
            <a:ahLst/>
            <a:cxnLst/>
            <a:rect l="l" t="t" r="r" b="b"/>
            <a:pathLst>
              <a:path w="13418637" h="8780619">
                <a:moveTo>
                  <a:pt x="0" y="0"/>
                </a:moveTo>
                <a:lnTo>
                  <a:pt x="13418636" y="0"/>
                </a:lnTo>
                <a:lnTo>
                  <a:pt x="13418636" y="8780619"/>
                </a:lnTo>
                <a:lnTo>
                  <a:pt x="0" y="878061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775" b="-2782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642979" y="583056"/>
            <a:ext cx="9036714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7"/>
              </a:lnSpc>
              <a:spcBef>
                <a:spcPct val="0"/>
              </a:spcBef>
            </a:pPr>
            <a:r>
              <a:rPr lang="en-US" sz="2399" spc="-83">
                <a:solidFill>
                  <a:srgbClr val="FF3131"/>
                </a:solidFill>
                <a:latin typeface="Poppins Semi-Bold"/>
              </a:rPr>
              <a:t>MECHANISM OF ACTION - BACTERIAL CELL WALL SYNTHESIS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506200" y="5989743"/>
            <a:ext cx="1049308" cy="1049308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13B5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28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869134" y="5989744"/>
            <a:ext cx="524654" cy="52465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66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28"/>
                </a:lnSpc>
              </a:pPr>
              <a:endParaRPr sz="1200"/>
            </a:p>
          </p:txBody>
        </p:sp>
      </p:grpSp>
      <p:sp>
        <p:nvSpPr>
          <p:cNvPr id="8" name="AutoShape 8"/>
          <p:cNvSpPr/>
          <p:nvPr/>
        </p:nvSpPr>
        <p:spPr>
          <a:xfrm>
            <a:off x="0" y="6482647"/>
            <a:ext cx="6096000" cy="0"/>
          </a:xfrm>
          <a:prstGeom prst="line">
            <a:avLst/>
          </a:prstGeom>
          <a:ln w="47625" cap="flat">
            <a:solidFill>
              <a:srgbClr val="004664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9" name="AutoShape 9"/>
          <p:cNvSpPr/>
          <p:nvPr/>
        </p:nvSpPr>
        <p:spPr>
          <a:xfrm>
            <a:off x="10616681" y="430786"/>
            <a:ext cx="1575319" cy="0"/>
          </a:xfrm>
          <a:prstGeom prst="line">
            <a:avLst/>
          </a:prstGeom>
          <a:ln w="47625" cap="flat">
            <a:solidFill>
              <a:srgbClr val="004664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10" name="Freeform 10"/>
          <p:cNvSpPr/>
          <p:nvPr/>
        </p:nvSpPr>
        <p:spPr>
          <a:xfrm>
            <a:off x="662936" y="569875"/>
            <a:ext cx="289533" cy="289533"/>
          </a:xfrm>
          <a:custGeom>
            <a:avLst/>
            <a:gdLst/>
            <a:ahLst/>
            <a:cxnLst/>
            <a:rect l="l" t="t" r="r" b="b"/>
            <a:pathLst>
              <a:path w="434299" h="434299">
                <a:moveTo>
                  <a:pt x="0" y="0"/>
                </a:moveTo>
                <a:lnTo>
                  <a:pt x="434299" y="0"/>
                </a:lnTo>
                <a:lnTo>
                  <a:pt x="434299" y="434299"/>
                </a:lnTo>
                <a:lnTo>
                  <a:pt x="0" y="4342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93539" y="161254"/>
            <a:ext cx="469397" cy="469397"/>
          </a:xfrm>
          <a:custGeom>
            <a:avLst/>
            <a:gdLst/>
            <a:ahLst/>
            <a:cxnLst/>
            <a:rect l="l" t="t" r="r" b="b"/>
            <a:pathLst>
              <a:path w="704095" h="704095">
                <a:moveTo>
                  <a:pt x="0" y="0"/>
                </a:moveTo>
                <a:lnTo>
                  <a:pt x="704095" y="0"/>
                </a:lnTo>
                <a:lnTo>
                  <a:pt x="704095" y="704095"/>
                </a:lnTo>
                <a:lnTo>
                  <a:pt x="0" y="7040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93539" y="1266308"/>
            <a:ext cx="4191435" cy="4128877"/>
          </a:xfrm>
          <a:custGeom>
            <a:avLst/>
            <a:gdLst/>
            <a:ahLst/>
            <a:cxnLst/>
            <a:rect l="l" t="t" r="r" b="b"/>
            <a:pathLst>
              <a:path w="6287153" h="6193316">
                <a:moveTo>
                  <a:pt x="0" y="0"/>
                </a:moveTo>
                <a:lnTo>
                  <a:pt x="6287152" y="0"/>
                </a:lnTo>
                <a:lnTo>
                  <a:pt x="6287152" y="6193316"/>
                </a:lnTo>
                <a:lnTo>
                  <a:pt x="0" y="61933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2109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4566797" y="1266308"/>
            <a:ext cx="3706879" cy="4283190"/>
          </a:xfrm>
          <a:custGeom>
            <a:avLst/>
            <a:gdLst/>
            <a:ahLst/>
            <a:cxnLst/>
            <a:rect l="l" t="t" r="r" b="b"/>
            <a:pathLst>
              <a:path w="5560319" h="6424785">
                <a:moveTo>
                  <a:pt x="0" y="0"/>
                </a:moveTo>
                <a:lnTo>
                  <a:pt x="5560319" y="0"/>
                </a:lnTo>
                <a:lnTo>
                  <a:pt x="5560319" y="6424785"/>
                </a:lnTo>
                <a:lnTo>
                  <a:pt x="0" y="642478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7421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8889470" y="630651"/>
            <a:ext cx="3059347" cy="6154174"/>
          </a:xfrm>
          <a:custGeom>
            <a:avLst/>
            <a:gdLst/>
            <a:ahLst/>
            <a:cxnLst/>
            <a:rect l="l" t="t" r="r" b="b"/>
            <a:pathLst>
              <a:path w="4589021" h="9231261">
                <a:moveTo>
                  <a:pt x="0" y="0"/>
                </a:moveTo>
                <a:lnTo>
                  <a:pt x="4589021" y="0"/>
                </a:lnTo>
                <a:lnTo>
                  <a:pt x="4589021" y="9231261"/>
                </a:lnTo>
                <a:lnTo>
                  <a:pt x="0" y="923126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701" r="-701"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642979" y="595756"/>
            <a:ext cx="9036714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61"/>
              </a:lnSpc>
              <a:spcBef>
                <a:spcPct val="0"/>
              </a:spcBef>
            </a:pPr>
            <a:r>
              <a:rPr lang="en-US" sz="1933" spc="-67">
                <a:solidFill>
                  <a:srgbClr val="FF3131"/>
                </a:solidFill>
                <a:latin typeface="Poppins Semi-Bold"/>
              </a:rPr>
              <a:t>AGENTS THAT ACT ON THE PLASMA MEMBRANE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025934" y="5571823"/>
            <a:ext cx="1553865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28"/>
              </a:lnSpc>
              <a:spcBef>
                <a:spcPct val="0"/>
              </a:spcBef>
            </a:pPr>
            <a:r>
              <a:rPr lang="en-US" sz="1733" spc="-61">
                <a:solidFill>
                  <a:srgbClr val="000000"/>
                </a:solidFill>
                <a:latin typeface="Poppins Semi-Bold"/>
              </a:rPr>
              <a:t>•VALINOMYCIN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506200" y="5989743"/>
            <a:ext cx="1049308" cy="1049308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13B5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28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869134" y="5989744"/>
            <a:ext cx="524654" cy="52465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66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28"/>
                </a:lnSpc>
              </a:pPr>
              <a:endParaRPr sz="1200"/>
            </a:p>
          </p:txBody>
        </p:sp>
      </p:grpSp>
      <p:sp>
        <p:nvSpPr>
          <p:cNvPr id="8" name="AutoShape 8"/>
          <p:cNvSpPr/>
          <p:nvPr/>
        </p:nvSpPr>
        <p:spPr>
          <a:xfrm>
            <a:off x="10616681" y="430786"/>
            <a:ext cx="1575319" cy="0"/>
          </a:xfrm>
          <a:prstGeom prst="line">
            <a:avLst/>
          </a:prstGeom>
          <a:ln w="47625" cap="flat">
            <a:solidFill>
              <a:srgbClr val="004664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9" name="Freeform 9"/>
          <p:cNvSpPr/>
          <p:nvPr/>
        </p:nvSpPr>
        <p:spPr>
          <a:xfrm>
            <a:off x="662936" y="569875"/>
            <a:ext cx="289533" cy="289533"/>
          </a:xfrm>
          <a:custGeom>
            <a:avLst/>
            <a:gdLst/>
            <a:ahLst/>
            <a:cxnLst/>
            <a:rect l="l" t="t" r="r" b="b"/>
            <a:pathLst>
              <a:path w="434299" h="434299">
                <a:moveTo>
                  <a:pt x="0" y="0"/>
                </a:moveTo>
                <a:lnTo>
                  <a:pt x="434299" y="0"/>
                </a:lnTo>
                <a:lnTo>
                  <a:pt x="434299" y="434299"/>
                </a:lnTo>
                <a:lnTo>
                  <a:pt x="0" y="4342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93539" y="161254"/>
            <a:ext cx="469397" cy="469397"/>
          </a:xfrm>
          <a:custGeom>
            <a:avLst/>
            <a:gdLst/>
            <a:ahLst/>
            <a:cxnLst/>
            <a:rect l="l" t="t" r="r" b="b"/>
            <a:pathLst>
              <a:path w="704095" h="704095">
                <a:moveTo>
                  <a:pt x="0" y="0"/>
                </a:moveTo>
                <a:lnTo>
                  <a:pt x="704095" y="0"/>
                </a:lnTo>
                <a:lnTo>
                  <a:pt x="704095" y="704095"/>
                </a:lnTo>
                <a:lnTo>
                  <a:pt x="0" y="7040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648493" y="1034922"/>
            <a:ext cx="5701390" cy="3832917"/>
          </a:xfrm>
          <a:custGeom>
            <a:avLst/>
            <a:gdLst/>
            <a:ahLst/>
            <a:cxnLst/>
            <a:rect l="l" t="t" r="r" b="b"/>
            <a:pathLst>
              <a:path w="8552085" h="5749376">
                <a:moveTo>
                  <a:pt x="0" y="0"/>
                </a:moveTo>
                <a:lnTo>
                  <a:pt x="8552085" y="0"/>
                </a:lnTo>
                <a:lnTo>
                  <a:pt x="8552085" y="5749376"/>
                </a:lnTo>
                <a:lnTo>
                  <a:pt x="0" y="574937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5529" t="-1161" r="-21369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37407" y="4793711"/>
            <a:ext cx="7969316" cy="1850988"/>
          </a:xfrm>
          <a:custGeom>
            <a:avLst/>
            <a:gdLst/>
            <a:ahLst/>
            <a:cxnLst/>
            <a:rect l="l" t="t" r="r" b="b"/>
            <a:pathLst>
              <a:path w="11953974" h="2776482">
                <a:moveTo>
                  <a:pt x="0" y="0"/>
                </a:moveTo>
                <a:lnTo>
                  <a:pt x="11953974" y="0"/>
                </a:lnTo>
                <a:lnTo>
                  <a:pt x="11953974" y="2776482"/>
                </a:lnTo>
                <a:lnTo>
                  <a:pt x="0" y="277648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642979" y="595756"/>
            <a:ext cx="9036714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61"/>
              </a:lnSpc>
              <a:spcBef>
                <a:spcPct val="0"/>
              </a:spcBef>
            </a:pPr>
            <a:r>
              <a:rPr lang="en-US" sz="1933" spc="-67">
                <a:solidFill>
                  <a:srgbClr val="FF3131"/>
                </a:solidFill>
                <a:latin typeface="Poppins Semi-Bold"/>
              </a:rPr>
              <a:t>ANTIBIOTIC THAT ACT ON THE PLASMA MEMBRANE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93539" y="1219893"/>
            <a:ext cx="6278099" cy="2654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9"/>
              </a:lnSpc>
              <a:spcBef>
                <a:spcPct val="0"/>
              </a:spcBef>
            </a:pPr>
            <a:r>
              <a:rPr lang="en-US" sz="1999" spc="-69">
                <a:solidFill>
                  <a:srgbClr val="000000"/>
                </a:solidFill>
                <a:latin typeface="Poppins Semi-Bold"/>
              </a:rPr>
              <a:t>Ionophores such as Valinomycin, Nigericin,Monensin A and Lasalocid A complex ions and transport them in a non-regulated fashion through the membrane disturbing ion concentrations intra- and extracellularly.</a:t>
            </a:r>
          </a:p>
          <a:p>
            <a:pPr>
              <a:lnSpc>
                <a:spcPts val="2339"/>
              </a:lnSpc>
              <a:spcBef>
                <a:spcPct val="0"/>
              </a:spcBef>
            </a:pPr>
            <a:endParaRPr lang="en-US" sz="1999" spc="-69">
              <a:solidFill>
                <a:srgbClr val="000000"/>
              </a:solidFill>
              <a:latin typeface="Poppins Semi-Bold"/>
            </a:endParaRPr>
          </a:p>
          <a:p>
            <a:pPr>
              <a:lnSpc>
                <a:spcPts val="2339"/>
              </a:lnSpc>
              <a:spcBef>
                <a:spcPct val="0"/>
              </a:spcBef>
            </a:pPr>
            <a:r>
              <a:rPr lang="en-US" sz="1999" spc="-69">
                <a:solidFill>
                  <a:srgbClr val="000000"/>
                </a:solidFill>
                <a:latin typeface="Poppins Semi-Bold"/>
              </a:rPr>
              <a:t>•Valinomycin Gramicidin A forms channels that allow passing of ions, but also of nucleosides. Another such peptide is Polymyxin B, that binds with high selectivity to the bacterial plasma membrane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686238" y="6377745"/>
            <a:ext cx="1267123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28"/>
              </a:lnSpc>
              <a:spcBef>
                <a:spcPct val="0"/>
              </a:spcBef>
            </a:pPr>
            <a:r>
              <a:rPr lang="en-US" sz="1733" spc="-61">
                <a:solidFill>
                  <a:srgbClr val="000000"/>
                </a:solidFill>
                <a:latin typeface="Poppins Semi-Bold"/>
              </a:rPr>
              <a:t>Polymyxin B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506200" y="5989743"/>
            <a:ext cx="1049308" cy="1049308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13B5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28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869134" y="5989744"/>
            <a:ext cx="524654" cy="52465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66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28"/>
                </a:lnSpc>
              </a:pPr>
              <a:endParaRPr sz="1200"/>
            </a:p>
          </p:txBody>
        </p:sp>
      </p:grpSp>
      <p:sp>
        <p:nvSpPr>
          <p:cNvPr id="8" name="AutoShape 8"/>
          <p:cNvSpPr/>
          <p:nvPr/>
        </p:nvSpPr>
        <p:spPr>
          <a:xfrm>
            <a:off x="0" y="6482647"/>
            <a:ext cx="6096000" cy="0"/>
          </a:xfrm>
          <a:prstGeom prst="line">
            <a:avLst/>
          </a:prstGeom>
          <a:ln w="47625" cap="flat">
            <a:solidFill>
              <a:srgbClr val="004664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9" name="AutoShape 9"/>
          <p:cNvSpPr/>
          <p:nvPr/>
        </p:nvSpPr>
        <p:spPr>
          <a:xfrm>
            <a:off x="10616681" y="430786"/>
            <a:ext cx="1575319" cy="0"/>
          </a:xfrm>
          <a:prstGeom prst="line">
            <a:avLst/>
          </a:prstGeom>
          <a:ln w="47625" cap="flat">
            <a:solidFill>
              <a:srgbClr val="004664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10" name="Freeform 10"/>
          <p:cNvSpPr/>
          <p:nvPr/>
        </p:nvSpPr>
        <p:spPr>
          <a:xfrm>
            <a:off x="662936" y="569875"/>
            <a:ext cx="289533" cy="289533"/>
          </a:xfrm>
          <a:custGeom>
            <a:avLst/>
            <a:gdLst/>
            <a:ahLst/>
            <a:cxnLst/>
            <a:rect l="l" t="t" r="r" b="b"/>
            <a:pathLst>
              <a:path w="434299" h="434299">
                <a:moveTo>
                  <a:pt x="0" y="0"/>
                </a:moveTo>
                <a:lnTo>
                  <a:pt x="434299" y="0"/>
                </a:lnTo>
                <a:lnTo>
                  <a:pt x="434299" y="434299"/>
                </a:lnTo>
                <a:lnTo>
                  <a:pt x="0" y="4342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93539" y="161254"/>
            <a:ext cx="469397" cy="469397"/>
          </a:xfrm>
          <a:custGeom>
            <a:avLst/>
            <a:gdLst/>
            <a:ahLst/>
            <a:cxnLst/>
            <a:rect l="l" t="t" r="r" b="b"/>
            <a:pathLst>
              <a:path w="704095" h="704095">
                <a:moveTo>
                  <a:pt x="0" y="0"/>
                </a:moveTo>
                <a:lnTo>
                  <a:pt x="704095" y="0"/>
                </a:lnTo>
                <a:lnTo>
                  <a:pt x="704095" y="704095"/>
                </a:lnTo>
                <a:lnTo>
                  <a:pt x="0" y="7040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19830" y="1165338"/>
            <a:ext cx="9296851" cy="5217418"/>
          </a:xfrm>
          <a:custGeom>
            <a:avLst/>
            <a:gdLst/>
            <a:ahLst/>
            <a:cxnLst/>
            <a:rect l="l" t="t" r="r" b="b"/>
            <a:pathLst>
              <a:path w="13945276" h="7826127">
                <a:moveTo>
                  <a:pt x="0" y="0"/>
                </a:moveTo>
                <a:lnTo>
                  <a:pt x="13945276" y="0"/>
                </a:lnTo>
                <a:lnTo>
                  <a:pt x="13945276" y="7826127"/>
                </a:lnTo>
                <a:lnTo>
                  <a:pt x="0" y="782612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635" t="-2658" r="-2635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642979" y="595756"/>
            <a:ext cx="9036714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61"/>
              </a:lnSpc>
              <a:spcBef>
                <a:spcPct val="0"/>
              </a:spcBef>
            </a:pPr>
            <a:r>
              <a:rPr lang="en-US" sz="1933" spc="-67">
                <a:solidFill>
                  <a:srgbClr val="FF3131"/>
                </a:solidFill>
                <a:latin typeface="Poppins Semi-Bold"/>
              </a:rPr>
              <a:t>INTERFERENCE WITH PROTEIN SYNTHESIS BY BLOCKING PROTEIN TRANSLATION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506200" y="5989743"/>
            <a:ext cx="1049308" cy="1049308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13B5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28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869134" y="5989744"/>
            <a:ext cx="524654" cy="52465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66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28"/>
                </a:lnSpc>
              </a:pPr>
              <a:endParaRPr sz="1200"/>
            </a:p>
          </p:txBody>
        </p:sp>
      </p:grpSp>
      <p:sp>
        <p:nvSpPr>
          <p:cNvPr id="8" name="AutoShape 8"/>
          <p:cNvSpPr/>
          <p:nvPr/>
        </p:nvSpPr>
        <p:spPr>
          <a:xfrm>
            <a:off x="0" y="6482647"/>
            <a:ext cx="6096000" cy="0"/>
          </a:xfrm>
          <a:prstGeom prst="line">
            <a:avLst/>
          </a:prstGeom>
          <a:ln w="47625" cap="flat">
            <a:solidFill>
              <a:srgbClr val="004664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9" name="AutoShape 9"/>
          <p:cNvSpPr/>
          <p:nvPr/>
        </p:nvSpPr>
        <p:spPr>
          <a:xfrm>
            <a:off x="10616681" y="430786"/>
            <a:ext cx="1575319" cy="0"/>
          </a:xfrm>
          <a:prstGeom prst="line">
            <a:avLst/>
          </a:prstGeom>
          <a:ln w="47625" cap="flat">
            <a:solidFill>
              <a:srgbClr val="004664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10" name="Freeform 10"/>
          <p:cNvSpPr/>
          <p:nvPr/>
        </p:nvSpPr>
        <p:spPr>
          <a:xfrm>
            <a:off x="662936" y="569875"/>
            <a:ext cx="289533" cy="289533"/>
          </a:xfrm>
          <a:custGeom>
            <a:avLst/>
            <a:gdLst/>
            <a:ahLst/>
            <a:cxnLst/>
            <a:rect l="l" t="t" r="r" b="b"/>
            <a:pathLst>
              <a:path w="434299" h="434299">
                <a:moveTo>
                  <a:pt x="0" y="0"/>
                </a:moveTo>
                <a:lnTo>
                  <a:pt x="434299" y="0"/>
                </a:lnTo>
                <a:lnTo>
                  <a:pt x="434299" y="434299"/>
                </a:lnTo>
                <a:lnTo>
                  <a:pt x="0" y="4342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93539" y="161254"/>
            <a:ext cx="469397" cy="469397"/>
          </a:xfrm>
          <a:custGeom>
            <a:avLst/>
            <a:gdLst/>
            <a:ahLst/>
            <a:cxnLst/>
            <a:rect l="l" t="t" r="r" b="b"/>
            <a:pathLst>
              <a:path w="704095" h="704095">
                <a:moveTo>
                  <a:pt x="0" y="0"/>
                </a:moveTo>
                <a:lnTo>
                  <a:pt x="704095" y="0"/>
                </a:lnTo>
                <a:lnTo>
                  <a:pt x="704095" y="704095"/>
                </a:lnTo>
                <a:lnTo>
                  <a:pt x="0" y="7040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693376" y="1394133"/>
            <a:ext cx="8805249" cy="1947465"/>
          </a:xfrm>
          <a:custGeom>
            <a:avLst/>
            <a:gdLst/>
            <a:ahLst/>
            <a:cxnLst/>
            <a:rect l="l" t="t" r="r" b="b"/>
            <a:pathLst>
              <a:path w="13207873" h="2921197">
                <a:moveTo>
                  <a:pt x="0" y="0"/>
                </a:moveTo>
                <a:lnTo>
                  <a:pt x="13207874" y="0"/>
                </a:lnTo>
                <a:lnTo>
                  <a:pt x="13207874" y="2921197"/>
                </a:lnTo>
                <a:lnTo>
                  <a:pt x="0" y="29211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386123" y="617951"/>
            <a:ext cx="9419755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5"/>
              </a:lnSpc>
              <a:spcBef>
                <a:spcPct val="0"/>
              </a:spcBef>
            </a:pPr>
            <a:r>
              <a:rPr lang="en-US" sz="2133" spc="-74">
                <a:solidFill>
                  <a:srgbClr val="FF3131"/>
                </a:solidFill>
                <a:latin typeface="Poppins Semi-Bold"/>
              </a:rPr>
              <a:t>ANTIBIOTICS INHIBITING NUCLEIC ACID TRANSCRIPTION AND REPLICATION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02999" y="1622772"/>
            <a:ext cx="1159867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28"/>
              </a:lnSpc>
              <a:spcBef>
                <a:spcPct val="0"/>
              </a:spcBef>
            </a:pPr>
            <a:r>
              <a:rPr lang="en-US" sz="1733" spc="-61">
                <a:solidFill>
                  <a:srgbClr val="FF3131"/>
                </a:solidFill>
                <a:latin typeface="Poppins Semi-Bold"/>
              </a:rPr>
              <a:t>1st</a:t>
            </a:r>
          </a:p>
          <a:p>
            <a:pPr algn="ctr">
              <a:lnSpc>
                <a:spcPts val="2028"/>
              </a:lnSpc>
              <a:spcBef>
                <a:spcPct val="0"/>
              </a:spcBef>
            </a:pPr>
            <a:r>
              <a:rPr lang="en-US" sz="1733" spc="-61">
                <a:solidFill>
                  <a:srgbClr val="FF3131"/>
                </a:solidFill>
                <a:latin typeface="Poppins Semi-Bold"/>
              </a:rPr>
              <a:t>generation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28237" y="3858784"/>
            <a:ext cx="11219889" cy="2244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95"/>
              </a:lnSpc>
              <a:spcBef>
                <a:spcPct val="0"/>
              </a:spcBef>
            </a:pPr>
            <a:r>
              <a:rPr lang="en-US" sz="2133" spc="-74">
                <a:solidFill>
                  <a:srgbClr val="000000"/>
                </a:solidFill>
                <a:latin typeface="Poppins Semi-Bold"/>
              </a:rPr>
              <a:t>• broad-band antibiotics</a:t>
            </a:r>
          </a:p>
          <a:p>
            <a:pPr>
              <a:lnSpc>
                <a:spcPts val="2495"/>
              </a:lnSpc>
              <a:spcBef>
                <a:spcPct val="0"/>
              </a:spcBef>
            </a:pPr>
            <a:endParaRPr lang="en-US" sz="2133" spc="-74">
              <a:solidFill>
                <a:srgbClr val="000000"/>
              </a:solidFill>
              <a:latin typeface="Poppins Semi-Bold"/>
            </a:endParaRPr>
          </a:p>
          <a:p>
            <a:pPr>
              <a:lnSpc>
                <a:spcPts val="2495"/>
              </a:lnSpc>
              <a:spcBef>
                <a:spcPct val="0"/>
              </a:spcBef>
            </a:pPr>
            <a:r>
              <a:rPr lang="en-US" sz="2133" spc="-74">
                <a:solidFill>
                  <a:srgbClr val="000000"/>
                </a:solidFill>
                <a:latin typeface="Poppins Semi-Bold"/>
              </a:rPr>
              <a:t>• inhibit the replication and transcription of bacterial DNA by inhibiting the</a:t>
            </a:r>
          </a:p>
          <a:p>
            <a:pPr>
              <a:lnSpc>
                <a:spcPts val="2495"/>
              </a:lnSpc>
              <a:spcBef>
                <a:spcPct val="0"/>
              </a:spcBef>
            </a:pPr>
            <a:r>
              <a:rPr lang="en-US" sz="2133" spc="-74">
                <a:solidFill>
                  <a:srgbClr val="000000"/>
                </a:solidFill>
                <a:latin typeface="Poppins Semi-Bold"/>
              </a:rPr>
              <a:t>topoisomerases</a:t>
            </a:r>
          </a:p>
          <a:p>
            <a:pPr>
              <a:lnSpc>
                <a:spcPts val="2495"/>
              </a:lnSpc>
              <a:spcBef>
                <a:spcPct val="0"/>
              </a:spcBef>
            </a:pPr>
            <a:endParaRPr lang="en-US" sz="2133" spc="-74">
              <a:solidFill>
                <a:srgbClr val="000000"/>
              </a:solidFill>
              <a:latin typeface="Poppins Semi-Bold"/>
            </a:endParaRPr>
          </a:p>
          <a:p>
            <a:pPr>
              <a:lnSpc>
                <a:spcPts val="2495"/>
              </a:lnSpc>
              <a:spcBef>
                <a:spcPct val="0"/>
              </a:spcBef>
            </a:pPr>
            <a:r>
              <a:rPr lang="en-US" sz="2133" spc="-74">
                <a:solidFill>
                  <a:srgbClr val="000000"/>
                </a:solidFill>
                <a:latin typeface="Poppins Semi-Bold"/>
              </a:rPr>
              <a:t>• used for infections involving the urinary, respiratory and gastrointestinal tracts as</a:t>
            </a:r>
          </a:p>
          <a:p>
            <a:pPr>
              <a:lnSpc>
                <a:spcPts val="2495"/>
              </a:lnSpc>
              <a:spcBef>
                <a:spcPct val="0"/>
              </a:spcBef>
            </a:pPr>
            <a:r>
              <a:rPr lang="en-US" sz="2133" spc="-74">
                <a:solidFill>
                  <a:srgbClr val="000000"/>
                </a:solidFill>
                <a:latin typeface="Poppins Semi-Bold"/>
              </a:rPr>
              <a:t>well as against infections of skin, bone and joints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482</Words>
  <Application>Microsoft Office PowerPoint</Application>
  <PresentationFormat>Widescreen</PresentationFormat>
  <Paragraphs>75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Anton</vt:lpstr>
      <vt:lpstr>Arial</vt:lpstr>
      <vt:lpstr>Bugaki Bold</vt:lpstr>
      <vt:lpstr>Calibri</vt:lpstr>
      <vt:lpstr>Calibri Light</vt:lpstr>
      <vt:lpstr>Poppins Semi-Bold</vt:lpstr>
      <vt:lpstr>Questrial</vt:lpstr>
      <vt:lpstr>TT Chocolates Bold</vt:lpstr>
      <vt:lpstr>TT Chocolates Ultra-Bold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saadmahdi saadmahdi</dc:creator>
  <cp:lastModifiedBy>saadmahdi saadmahdi</cp:lastModifiedBy>
  <cp:revision>1</cp:revision>
  <dcterms:created xsi:type="dcterms:W3CDTF">2024-03-20T23:49:16Z</dcterms:created>
  <dcterms:modified xsi:type="dcterms:W3CDTF">2024-03-20T23:51:09Z</dcterms:modified>
</cp:coreProperties>
</file>